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58" r:id="rId5"/>
  </p:sldIdLst>
  <p:sldSz cx="6858000" cy="9144000" type="screen4x3"/>
  <p:notesSz cx="6888163" cy="100203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59" autoAdjust="0"/>
    <p:restoredTop sz="86323" autoAdjust="0"/>
  </p:normalViewPr>
  <p:slideViewPr>
    <p:cSldViewPr>
      <p:cViewPr varScale="1">
        <p:scale>
          <a:sx n="75" d="100"/>
          <a:sy n="75" d="100"/>
        </p:scale>
        <p:origin x="3060" y="5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EAF463A-BC7C-46EE-9F1E-7F377CCA4891}" type="datetimeFigureOut">
              <a:rPr lang="en-US" smtClean="0"/>
              <a:pPr/>
              <a:t>10/10/2022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AF463A-BC7C-46EE-9F1E-7F377CCA4891}" type="datetimeFigureOut">
              <a:rPr lang="en-US" smtClean="0"/>
              <a:pPr/>
              <a:t>10/10/2022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add title</a:t>
            </a:r>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AF463A-BC7C-46EE-9F1E-7F377CCA4891}" type="datetimeFigureOut">
              <a:rPr lang="en-US" smtClean="0"/>
              <a:pPr/>
              <a:t>10/10/2022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AF463A-BC7C-46EE-9F1E-7F377CCA4891}" type="datetimeFigureOut">
              <a:rPr lang="en-US" smtClean="0"/>
              <a:pPr/>
              <a:t>10/10/2022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EAF463A-BC7C-46EE-9F1E-7F377CCA4891}" type="datetimeFigureOut">
              <a:rPr lang="en-US" smtClean="0"/>
              <a:pPr/>
              <a:t>10/10/2022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EAF463A-BC7C-46EE-9F1E-7F377CCA4891}" type="datetimeFigureOut">
              <a:rPr lang="en-US" smtClean="0"/>
              <a:pPr/>
              <a:t>10/10/2022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EAF463A-BC7C-46EE-9F1E-7F377CCA4891}" type="datetimeFigureOut">
              <a:rPr lang="en-US" smtClean="0"/>
              <a:pPr/>
              <a:t>10/10/2022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EAF463A-BC7C-46EE-9F1E-7F377CCA4891}" type="datetimeFigureOut">
              <a:rPr lang="en-US" smtClean="0"/>
              <a:pPr/>
              <a:t>10/10/2022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pPr/>
              <a:t>10/10/2022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10/10/2022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10/10/2022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7EAF463A-BC7C-46EE-9F1E-7F377CCA4891}" type="datetimeFigureOut">
              <a:rPr lang="en-US" smtClean="0"/>
              <a:pPr/>
              <a:t>10/10/2022</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A483448D-3A78-4528-A469-B745A65DA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latinLnBrk="0">
        <a:spcBef>
          <a:spcPct val="0"/>
        </a:spcBef>
        <a:buNone/>
        <a:defRPr sz="4400" kern="1200">
          <a:solidFill>
            <a:schemeClr val="tx1"/>
          </a:solidFill>
          <a:latin typeface="+mj-lt"/>
          <a:ea typeface="+mj-ea"/>
          <a:cs typeface="+mj-cs"/>
        </a:defRPr>
      </a:lvl1pPr>
    </p:titleStyle>
    <p:bodyStyle>
      <a:lvl1pPr marL="342900" indent="-342900" algn="l" defTabSz="914400" rtl="0" latinLnBrk="0">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latinLnBrk="0">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latinLnBrk="0">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latinLnBrk="0">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latinLnBrk="0">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Скругленный прямоугольник 11"/>
          <p:cNvSpPr/>
          <p:nvPr/>
        </p:nvSpPr>
        <p:spPr>
          <a:xfrm>
            <a:off x="381000" y="139700"/>
            <a:ext cx="4114800" cy="5334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571500" y="139700"/>
            <a:ext cx="3733800" cy="461665"/>
          </a:xfrm>
          <a:prstGeom prst="rect">
            <a:avLst/>
          </a:prstGeom>
          <a:noFill/>
        </p:spPr>
        <p:txBody>
          <a:bodyPr wrap="square" rtlCol="0">
            <a:spAutoFit/>
          </a:bodyPr>
          <a:lstStyle/>
          <a:p>
            <a:pPr algn="ctr"/>
            <a:r>
              <a:rPr lang="ru-RU" sz="1200" b="1" i="1" dirty="0">
                <a:latin typeface="Times New Roman" pitchFamily="18" charset="0"/>
                <a:cs typeface="Times New Roman" pitchFamily="18" charset="0"/>
              </a:rPr>
              <a:t>Информационное издание  </a:t>
            </a:r>
          </a:p>
          <a:p>
            <a:pPr algn="ctr"/>
            <a:r>
              <a:rPr lang="ru-RU" sz="1200" b="1" i="1" dirty="0">
                <a:latin typeface="Times New Roman" pitchFamily="18" charset="0"/>
                <a:cs typeface="Times New Roman" pitchFamily="18" charset="0"/>
              </a:rPr>
              <a:t>МБДОУ №5  город Лениногорск РТ</a:t>
            </a:r>
          </a:p>
        </p:txBody>
      </p:sp>
      <p:sp>
        <p:nvSpPr>
          <p:cNvPr id="9" name="Скругленный прямоугольник 8"/>
          <p:cNvSpPr/>
          <p:nvPr/>
        </p:nvSpPr>
        <p:spPr>
          <a:xfrm>
            <a:off x="4952999" y="128814"/>
            <a:ext cx="1789175" cy="45720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200155" y="744856"/>
            <a:ext cx="2841470" cy="52322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2800" b="1" cap="none" spc="50" dirty="0">
                <a:ln w="11430"/>
                <a:solidFill>
                  <a:srgbClr val="FF0000"/>
                </a:solidFill>
                <a:effectLst>
                  <a:outerShdw blurRad="76200" dist="50800" dir="5400000" algn="tl" rotWithShape="0">
                    <a:srgbClr val="000000">
                      <a:alpha val="65000"/>
                    </a:srgbClr>
                  </a:outerShdw>
                </a:effectLst>
                <a:latin typeface="Times New Roman" pitchFamily="18" charset="0"/>
                <a:cs typeface="Times New Roman" pitchFamily="18" charset="0"/>
              </a:rPr>
              <a:t>«НАДЕЖДА»</a:t>
            </a:r>
          </a:p>
        </p:txBody>
      </p:sp>
      <p:sp>
        <p:nvSpPr>
          <p:cNvPr id="10" name="TextBox 9"/>
          <p:cNvSpPr txBox="1"/>
          <p:nvPr/>
        </p:nvSpPr>
        <p:spPr>
          <a:xfrm>
            <a:off x="4974325" y="128814"/>
            <a:ext cx="1767849" cy="276999"/>
          </a:xfrm>
          <a:prstGeom prst="rect">
            <a:avLst/>
          </a:prstGeom>
          <a:noFill/>
        </p:spPr>
        <p:txBody>
          <a:bodyPr wrap="square" rtlCol="0">
            <a:spAutoFit/>
          </a:bodyPr>
          <a:lstStyle/>
          <a:p>
            <a:pPr algn="ctr"/>
            <a:r>
              <a:rPr lang="ru-RU" sz="1200" b="1" i="1" dirty="0">
                <a:latin typeface="Times New Roman" pitchFamily="18" charset="0"/>
                <a:cs typeface="Times New Roman" pitchFamily="18" charset="0"/>
              </a:rPr>
              <a:t>Выпуск №17</a:t>
            </a:r>
          </a:p>
        </p:txBody>
      </p:sp>
      <p:pic>
        <p:nvPicPr>
          <p:cNvPr id="1028" name="Picture 4" descr="https://edu.tatar.ru/upload/anketas/118764.jpg"/>
          <p:cNvPicPr>
            <a:picLocks noChangeAspect="1" noChangeArrowheads="1"/>
          </p:cNvPicPr>
          <p:nvPr/>
        </p:nvPicPr>
        <p:blipFill>
          <a:blip r:embed="rId2"/>
          <a:srcRect/>
          <a:stretch>
            <a:fillRect/>
          </a:stretch>
        </p:blipFill>
        <p:spPr bwMode="auto">
          <a:xfrm>
            <a:off x="5306632" y="705036"/>
            <a:ext cx="1435542" cy="1778732"/>
          </a:xfrm>
          <a:prstGeom prst="rect">
            <a:avLst/>
          </a:prstGeom>
          <a:ln>
            <a:noFill/>
          </a:ln>
          <a:effectLst>
            <a:softEdge rad="112500"/>
          </a:effectLst>
        </p:spPr>
      </p:pic>
      <p:pic>
        <p:nvPicPr>
          <p:cNvPr id="14" name="Picture 2" descr="https://edu.tatar.ru/upload/organization/4066.jpg"/>
          <p:cNvPicPr>
            <a:picLocks noChangeAspect="1" noChangeArrowheads="1"/>
          </p:cNvPicPr>
          <p:nvPr/>
        </p:nvPicPr>
        <p:blipFill>
          <a:blip r:embed="rId3"/>
          <a:srcRect/>
          <a:stretch>
            <a:fillRect/>
          </a:stretch>
        </p:blipFill>
        <p:spPr bwMode="auto">
          <a:xfrm>
            <a:off x="183684" y="818917"/>
            <a:ext cx="1877163" cy="1676900"/>
          </a:xfrm>
          <a:prstGeom prst="rect">
            <a:avLst/>
          </a:prstGeom>
          <a:ln>
            <a:noFill/>
          </a:ln>
          <a:effectLst>
            <a:softEdge rad="112500"/>
          </a:effectLst>
        </p:spPr>
      </p:pic>
      <p:sp>
        <p:nvSpPr>
          <p:cNvPr id="2" name="TextBox 1"/>
          <p:cNvSpPr txBox="1"/>
          <p:nvPr/>
        </p:nvSpPr>
        <p:spPr>
          <a:xfrm>
            <a:off x="4847122" y="318751"/>
            <a:ext cx="2010878" cy="276999"/>
          </a:xfrm>
          <a:prstGeom prst="rect">
            <a:avLst/>
          </a:prstGeom>
          <a:noFill/>
        </p:spPr>
        <p:txBody>
          <a:bodyPr wrap="square" rtlCol="0">
            <a:spAutoFit/>
          </a:bodyPr>
          <a:lstStyle/>
          <a:p>
            <a:pPr algn="ctr"/>
            <a:r>
              <a:rPr lang="ru-RU" sz="1200" b="1" i="1" dirty="0">
                <a:latin typeface="Times New Roman" pitchFamily="18" charset="0"/>
                <a:cs typeface="Times New Roman" pitchFamily="18" charset="0"/>
              </a:rPr>
              <a:t>сентябрь -октябрь 2022 г. </a:t>
            </a:r>
          </a:p>
        </p:txBody>
      </p:sp>
      <p:sp>
        <p:nvSpPr>
          <p:cNvPr id="20" name="TextBox 19"/>
          <p:cNvSpPr txBox="1"/>
          <p:nvPr/>
        </p:nvSpPr>
        <p:spPr>
          <a:xfrm>
            <a:off x="1988841" y="1268076"/>
            <a:ext cx="3384375" cy="1338828"/>
          </a:xfrm>
          <a:prstGeom prst="rect">
            <a:avLst/>
          </a:prstGeom>
          <a:noFill/>
        </p:spPr>
        <p:txBody>
          <a:bodyPr wrap="square" rtlCol="0">
            <a:spAutoFit/>
          </a:bodyPr>
          <a:lstStyle/>
          <a:p>
            <a:pPr algn="ctr"/>
            <a:r>
              <a:rPr lang="ru-RU" sz="1050" dirty="0">
                <a:latin typeface="Times New Roman" pitchFamily="18" charset="0"/>
                <a:cs typeface="Times New Roman" pitchFamily="18" charset="0"/>
              </a:rPr>
              <a:t>В рамках инновационного проекта  у детского сада №5 появилась возможность создавать свою газету.  Теперь вы сможете получать интересную и разнообразную информацию о жизни нашего детского сада.</a:t>
            </a:r>
          </a:p>
          <a:p>
            <a:pPr algn="ctr"/>
            <a:r>
              <a:rPr lang="ru-RU" sz="1050" i="1" dirty="0">
                <a:latin typeface="Times New Roman" pitchFamily="18" charset="0"/>
                <a:cs typeface="Times New Roman" pitchFamily="18" charset="0"/>
              </a:rPr>
              <a:t>С уважением заведующий МБДОУ №5 </a:t>
            </a:r>
          </a:p>
          <a:p>
            <a:pPr algn="ctr"/>
            <a:r>
              <a:rPr lang="ru-RU" sz="1050" i="1" dirty="0" err="1">
                <a:latin typeface="Times New Roman" pitchFamily="18" charset="0"/>
                <a:cs typeface="Times New Roman" pitchFamily="18" charset="0"/>
              </a:rPr>
              <a:t>Хузиатуллина</a:t>
            </a:r>
            <a:r>
              <a:rPr lang="ru-RU" sz="1050" i="1" dirty="0">
                <a:latin typeface="Times New Roman" pitchFamily="18" charset="0"/>
                <a:cs typeface="Times New Roman" pitchFamily="18" charset="0"/>
              </a:rPr>
              <a:t> Гульнара </a:t>
            </a:r>
            <a:r>
              <a:rPr lang="ru-RU" sz="1050" i="1" dirty="0" err="1">
                <a:latin typeface="Times New Roman" pitchFamily="18" charset="0"/>
                <a:cs typeface="Times New Roman" pitchFamily="18" charset="0"/>
              </a:rPr>
              <a:t>Инзировна</a:t>
            </a:r>
            <a:r>
              <a:rPr lang="ru-RU" sz="1050" i="1" dirty="0">
                <a:latin typeface="Times New Roman" pitchFamily="18" charset="0"/>
                <a:cs typeface="Times New Roman" pitchFamily="18" charset="0"/>
              </a:rPr>
              <a:t>.</a:t>
            </a:r>
          </a:p>
          <a:p>
            <a:endParaRPr lang="ru-RU" dirty="0"/>
          </a:p>
        </p:txBody>
      </p:sp>
      <p:sp>
        <p:nvSpPr>
          <p:cNvPr id="26" name="TextBox 25"/>
          <p:cNvSpPr txBox="1"/>
          <p:nvPr/>
        </p:nvSpPr>
        <p:spPr>
          <a:xfrm>
            <a:off x="0" y="2483768"/>
            <a:ext cx="6832670" cy="5555367"/>
          </a:xfrm>
          <a:prstGeom prst="rect">
            <a:avLst/>
          </a:prstGeom>
          <a:noFill/>
        </p:spPr>
        <p:txBody>
          <a:bodyPr wrap="square" rtlCol="0">
            <a:spAutoFit/>
          </a:bodyPr>
          <a:lstStyle/>
          <a:p>
            <a:pPr algn="ctr"/>
            <a:r>
              <a:rPr lang="ru-RU" sz="1200" b="1" i="1" dirty="0">
                <a:latin typeface="Times New Roman" pitchFamily="18" charset="0"/>
                <a:cs typeface="Times New Roman" pitchFamily="18" charset="0"/>
              </a:rPr>
              <a:t>Когда нужно обращаться к логопеду.</a:t>
            </a:r>
            <a:endParaRPr lang="ru-RU" sz="1200" i="1" dirty="0">
              <a:latin typeface="Times New Roman" pitchFamily="18" charset="0"/>
              <a:cs typeface="Times New Roman" pitchFamily="18" charset="0"/>
            </a:endParaRPr>
          </a:p>
          <a:p>
            <a:pPr algn="just"/>
            <a:r>
              <a:rPr lang="ru-RU" sz="1100" dirty="0">
                <a:latin typeface="Times New Roman" pitchFamily="18" charset="0"/>
                <a:cs typeface="Times New Roman" pitchFamily="18" charset="0"/>
              </a:rPr>
              <a:t>         Каждый родитель, конечно, хочет, чтобы его ребенок говорил чисто, красиво и правильно. У некоторых детей это выходит сразу красиво и правильно, а у других… . Как родители не бьются над этой проблемой, ну не доходит дело дальше, чем «</a:t>
            </a:r>
            <a:r>
              <a:rPr lang="ru-RU" sz="1100" dirty="0" err="1">
                <a:latin typeface="Times New Roman" pitchFamily="18" charset="0"/>
                <a:cs typeface="Times New Roman" pitchFamily="18" charset="0"/>
              </a:rPr>
              <a:t>ыба</a:t>
            </a:r>
            <a:r>
              <a:rPr lang="ru-RU" sz="1100" dirty="0">
                <a:latin typeface="Times New Roman" pitchFamily="18" charset="0"/>
                <a:cs typeface="Times New Roman" pitchFamily="18" charset="0"/>
              </a:rPr>
              <a:t>» или «воска», вместо слов рыба или ложка, хоть плачь. В подобных случаях нужно обязательно обращаться к специалисту – учителю-логопеду.</a:t>
            </a:r>
          </a:p>
          <a:p>
            <a:pPr algn="just"/>
            <a:r>
              <a:rPr lang="ru-RU" sz="1100" dirty="0">
                <a:latin typeface="Times New Roman" pitchFamily="18" charset="0"/>
                <a:cs typeface="Times New Roman" pitchFamily="18" charset="0"/>
              </a:rPr>
              <a:t>        Время обращения к логопеду в подобных ситуациях, носит индивидуальных характер. Почему? У подавляющего большинства ребят сам процесс овладения звуками заканчивается к 4-5 годам. Поэтому лучше обратиться в 4 года к логопеду, если вы заметили, что к 4 годам ребенок не выговаривает более 3 звуков.</a:t>
            </a:r>
          </a:p>
          <a:p>
            <a:pPr algn="just"/>
            <a:r>
              <a:rPr lang="ru-RU" sz="1100" dirty="0">
                <a:latin typeface="Times New Roman" pitchFamily="18" charset="0"/>
                <a:cs typeface="Times New Roman" pitchFamily="18" charset="0"/>
              </a:rPr>
              <a:t>       Часто родители обращают свое внимание на нечеткости и погрешности в речи своих детей, когда нужно поступать в школу, и по ускоренной программе начинают самостоятельно устранять эти недостатки речи и в этой спешке невольно наносят ребенку дополнительный ущерб. Проблемы не решаются, а усложняются и терпение всех участников уже на исходе. Знакомая ситуация? И такое встречается сейчас часто.</a:t>
            </a:r>
          </a:p>
          <a:p>
            <a:pPr algn="just"/>
            <a:r>
              <a:rPr lang="ru-RU" sz="1100" dirty="0">
                <a:latin typeface="Times New Roman" pitchFamily="18" charset="0"/>
                <a:cs typeface="Times New Roman" pitchFamily="18" charset="0"/>
              </a:rPr>
              <a:t>          От чего же здесь нужно в первую очередь предостеречь родителей? Поскольку родители не владеют техникой постановки звуков, они могут предложить ребенку, только один вариант - подражать их речи: «Слушай, как я говорю и повторяй». Ребенок, стараясь угодить маме, пробует сказать, как она. Не зная, как это нужно делать правильно, ребенок может добиться искаженного звучания звука. Именно поэтому в ряде случаев возникают межзубные и боковые варианты произношения звуков, горловое [р] и другие варианты, которые исправлять потом будет гораздо сложнее.</a:t>
            </a:r>
          </a:p>
          <a:p>
            <a:pPr algn="just"/>
            <a:r>
              <a:rPr lang="ru-RU" sz="1100" dirty="0">
                <a:latin typeface="Times New Roman" pitchFamily="18" charset="0"/>
                <a:cs typeface="Times New Roman" pitchFamily="18" charset="0"/>
              </a:rPr>
              <a:t>          Работа над коррекцией звукопроизношения сложна и требует определенной системности, последовательности. Время постановки одного звука зависит, в первую очередь от индивидуальных особенностей ребенка и занимает разное по длительности время: от месяца до года, а в некоторых сложных случаях и более. В любом случае родителям надо запастись терпением, не ждать, что за одно занятие у ребенка появится звук, и довести начатый курс коррекции произношения у ребенка до конца.</a:t>
            </a:r>
          </a:p>
          <a:p>
            <a:pPr algn="just"/>
            <a:r>
              <a:rPr lang="ru-RU" sz="1100" dirty="0">
                <a:latin typeface="Times New Roman" pitchFamily="18" charset="0"/>
                <a:cs typeface="Times New Roman" pitchFamily="18" charset="0"/>
              </a:rPr>
              <a:t>           Именно поэтому нужно, вовремя обращаться к грамотному специалисту, который сможет правильно применить необходимые методы и приемы устранения нарушений речи. Научить правильному произношению ребенка, конечно, легче в дошкольном возрасте, но если вы прождали до школы, а звуки так и не появились, тогда звуки лучше ставить в срочном порядке в младшем школьном возрасте, но по времени процесс может длиться дольше. Потому что по мере взросления ребенка, его привычка неправильного произношения закрепляется и хуже подается коррекции.</a:t>
            </a:r>
          </a:p>
          <a:p>
            <a:r>
              <a:rPr lang="ru-RU" dirty="0"/>
              <a:t> </a:t>
            </a:r>
          </a:p>
          <a:p>
            <a:endParaRPr lang="ru-RU" dirty="0"/>
          </a:p>
        </p:txBody>
      </p:sp>
      <p:pic>
        <p:nvPicPr>
          <p:cNvPr id="30" name="Рисунок 29"/>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632" y="7439210"/>
            <a:ext cx="3240360" cy="1699260"/>
          </a:xfrm>
          <a:prstGeom prst="rect">
            <a:avLst/>
          </a:prstGeom>
          <a:ln>
            <a:noFill/>
          </a:ln>
          <a:effectLst>
            <a:softEdge rad="112500"/>
          </a:effectLst>
        </p:spPr>
      </p:pic>
      <p:pic>
        <p:nvPicPr>
          <p:cNvPr id="31" name="Рисунок 30"/>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84057" y="7308304"/>
            <a:ext cx="3258038" cy="1696720"/>
          </a:xfrm>
          <a:prstGeom prst="rect">
            <a:avLst/>
          </a:prstGeom>
          <a:ln>
            <a:noFill/>
          </a:ln>
          <a:effectLst>
            <a:softEdge rad="112500"/>
          </a:effectLst>
        </p:spPr>
      </p:pic>
      <p:sp>
        <p:nvSpPr>
          <p:cNvPr id="27" name="TextBox 26"/>
          <p:cNvSpPr txBox="1"/>
          <p:nvPr/>
        </p:nvSpPr>
        <p:spPr>
          <a:xfrm>
            <a:off x="3137327" y="8874695"/>
            <a:ext cx="3695343" cy="538609"/>
          </a:xfrm>
          <a:prstGeom prst="rect">
            <a:avLst/>
          </a:prstGeom>
          <a:noFill/>
        </p:spPr>
        <p:txBody>
          <a:bodyPr wrap="square" rtlCol="0">
            <a:spAutoFit/>
          </a:bodyPr>
          <a:lstStyle/>
          <a:p>
            <a:pPr algn="r"/>
            <a:r>
              <a:rPr lang="ru-RU" sz="1100" i="1" dirty="0">
                <a:latin typeface="Times New Roman" pitchFamily="18" charset="0"/>
                <a:cs typeface="Times New Roman" pitchFamily="18" charset="0"/>
              </a:rPr>
              <a:t>Учитель-логопед  </a:t>
            </a:r>
            <a:r>
              <a:rPr lang="ru-RU" sz="1100" i="1" dirty="0" err="1">
                <a:latin typeface="Times New Roman" pitchFamily="18" charset="0"/>
                <a:cs typeface="Times New Roman" pitchFamily="18" charset="0"/>
              </a:rPr>
              <a:t>Латфуллина</a:t>
            </a:r>
            <a:r>
              <a:rPr lang="ru-RU" sz="1100" i="1" dirty="0">
                <a:latin typeface="Times New Roman" pitchFamily="18" charset="0"/>
                <a:cs typeface="Times New Roman" pitchFamily="18" charset="0"/>
              </a:rPr>
              <a:t> В.Г.</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Прямая соединительная линия 16"/>
          <p:cNvCxnSpPr/>
          <p:nvPr/>
        </p:nvCxnSpPr>
        <p:spPr>
          <a:xfrm flipV="1">
            <a:off x="247040" y="5702264"/>
            <a:ext cx="6363920" cy="36004"/>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248" y="5720266"/>
            <a:ext cx="6858000" cy="1569660"/>
          </a:xfrm>
          <a:prstGeom prst="rect">
            <a:avLst/>
          </a:prstGeom>
          <a:noFill/>
        </p:spPr>
        <p:txBody>
          <a:bodyPr wrap="square" rtlCol="0">
            <a:spAutoFit/>
          </a:bodyPr>
          <a:lstStyle/>
          <a:p>
            <a:pPr algn="ctr"/>
            <a:r>
              <a:rPr lang="ru-RU" sz="1200" b="1" i="1" dirty="0">
                <a:latin typeface="Times New Roman" pitchFamily="18" charset="0"/>
                <a:cs typeface="Times New Roman" pitchFamily="18" charset="0"/>
              </a:rPr>
              <a:t>"Логопедические </a:t>
            </a:r>
            <a:r>
              <a:rPr lang="ru-RU" sz="1200" b="1" i="1" dirty="0" err="1">
                <a:latin typeface="Times New Roman" pitchFamily="18" charset="0"/>
                <a:cs typeface="Times New Roman" pitchFamily="18" charset="0"/>
              </a:rPr>
              <a:t>распевки</a:t>
            </a:r>
            <a:r>
              <a:rPr lang="ru-RU" sz="1200" b="1" i="1" dirty="0">
                <a:latin typeface="Times New Roman" pitchFamily="18" charset="0"/>
                <a:cs typeface="Times New Roman" pitchFamily="18" charset="0"/>
              </a:rPr>
              <a:t> - эффективный способ развития певческих навыков у детей с ОНР"</a:t>
            </a:r>
          </a:p>
          <a:p>
            <a:pPr algn="just"/>
            <a:r>
              <a:rPr lang="ru-RU" sz="1100" dirty="0">
                <a:latin typeface="Times New Roman" pitchFamily="18" charset="0"/>
                <a:cs typeface="Times New Roman" pitchFamily="18" charset="0"/>
              </a:rPr>
              <a:t>    Дошкольный возраст – самый благоприятный период для формирования и развития и певческих навыков и голоса. Пение –одно из реабилитационных средств для детей с нарушениями речи. Основная цель работы над развитием певческих навыков у детей дошкольного возраста – выработка навыка кантилены. Навык кантилены – результат налаженной работы всего певческого аппарата. Логопедические </a:t>
            </a:r>
            <a:r>
              <a:rPr lang="ru-RU" sz="1100" dirty="0" err="1">
                <a:latin typeface="Times New Roman" pitchFamily="18" charset="0"/>
                <a:cs typeface="Times New Roman" pitchFamily="18" charset="0"/>
              </a:rPr>
              <a:t>распевки</a:t>
            </a:r>
            <a:r>
              <a:rPr lang="ru-RU" sz="1100" dirty="0">
                <a:latin typeface="Times New Roman" pitchFamily="18" charset="0"/>
                <a:cs typeface="Times New Roman" pitchFamily="18" charset="0"/>
              </a:rPr>
              <a:t> подбирают на различные темы. Оригинальные тексты и опора на яркий и красочный наглядный материал вызывают у детей интерес, улучшают настроение, создавая атмосферу для преодоления комплексов и речевых нарушений.</a:t>
            </a:r>
          </a:p>
          <a:p>
            <a:endParaRPr lang="ru-RU" dirty="0"/>
          </a:p>
        </p:txBody>
      </p:sp>
      <p:pic>
        <p:nvPicPr>
          <p:cNvPr id="2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3" y="7020272"/>
            <a:ext cx="2568317" cy="212372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TextBox 23"/>
          <p:cNvSpPr txBox="1"/>
          <p:nvPr/>
        </p:nvSpPr>
        <p:spPr>
          <a:xfrm>
            <a:off x="2492896" y="6912653"/>
            <a:ext cx="4365104" cy="2400657"/>
          </a:xfrm>
          <a:prstGeom prst="rect">
            <a:avLst/>
          </a:prstGeom>
          <a:noFill/>
        </p:spPr>
        <p:txBody>
          <a:bodyPr wrap="square" rtlCol="0">
            <a:spAutoFit/>
          </a:bodyPr>
          <a:lstStyle/>
          <a:p>
            <a:pPr algn="just"/>
            <a:r>
              <a:rPr lang="ru-RU" sz="1100" dirty="0">
                <a:latin typeface="Times New Roman" pitchFamily="18" charset="0"/>
                <a:cs typeface="Times New Roman" pitchFamily="18" charset="0"/>
              </a:rPr>
              <a:t>       Работа над </a:t>
            </a:r>
            <a:r>
              <a:rPr lang="ru-RU" sz="1100" dirty="0" err="1">
                <a:latin typeface="Times New Roman" pitchFamily="18" charset="0"/>
                <a:cs typeface="Times New Roman" pitchFamily="18" charset="0"/>
              </a:rPr>
              <a:t>распевкой</a:t>
            </a:r>
            <a:r>
              <a:rPr lang="ru-RU" sz="1100" dirty="0">
                <a:latin typeface="Times New Roman" pitchFamily="18" charset="0"/>
                <a:cs typeface="Times New Roman" pitchFamily="18" charset="0"/>
              </a:rPr>
              <a:t> определяется музыкальными и логопедическими задачами одновременно. Логопедические </a:t>
            </a:r>
            <a:r>
              <a:rPr lang="ru-RU" sz="1100" dirty="0" err="1">
                <a:latin typeface="Times New Roman" pitchFamily="18" charset="0"/>
                <a:cs typeface="Times New Roman" pitchFamily="18" charset="0"/>
              </a:rPr>
              <a:t>распевки</a:t>
            </a:r>
            <a:r>
              <a:rPr lang="ru-RU" sz="1100" dirty="0">
                <a:latin typeface="Times New Roman" pitchFamily="18" charset="0"/>
                <a:cs typeface="Times New Roman" pitchFamily="18" charset="0"/>
              </a:rPr>
              <a:t> широко используются педагогами в коррекционной работе по преодолению речевых нарушений. Основной принцип - тесная связь речевого материала с музыкой и движением. Тексты песенок вызывают у детей интерес, создают радостное настроение, впечатления делают эмоционально богаче, помогают легче преодолеть комплексы и речевые нарушения. Логопедические </a:t>
            </a:r>
            <a:r>
              <a:rPr lang="ru-RU" sz="1100" dirty="0" err="1">
                <a:latin typeface="Times New Roman" pitchFamily="18" charset="0"/>
                <a:cs typeface="Times New Roman" pitchFamily="18" charset="0"/>
              </a:rPr>
              <a:t>распевки</a:t>
            </a:r>
            <a:r>
              <a:rPr lang="ru-RU" sz="1100" dirty="0">
                <a:latin typeface="Times New Roman" pitchFamily="18" charset="0"/>
                <a:cs typeface="Times New Roman" pitchFamily="18" charset="0"/>
              </a:rPr>
              <a:t> – это короткие стишки-</a:t>
            </a:r>
            <a:r>
              <a:rPr lang="ru-RU" sz="1100" dirty="0" err="1">
                <a:latin typeface="Times New Roman" pitchFamily="18" charset="0"/>
                <a:cs typeface="Times New Roman" pitchFamily="18" charset="0"/>
              </a:rPr>
              <a:t>чистоговорки</a:t>
            </a:r>
            <a:r>
              <a:rPr lang="ru-RU" sz="1100" dirty="0">
                <a:latin typeface="Times New Roman" pitchFamily="18" charset="0"/>
                <a:cs typeface="Times New Roman" pitchFamily="18" charset="0"/>
              </a:rPr>
              <a:t> для </a:t>
            </a:r>
            <a:r>
              <a:rPr lang="ru-RU" sz="1100" dirty="0" err="1">
                <a:latin typeface="Times New Roman" pitchFamily="18" charset="0"/>
                <a:cs typeface="Times New Roman" pitchFamily="18" charset="0"/>
              </a:rPr>
              <a:t>пропевания</a:t>
            </a:r>
            <a:r>
              <a:rPr lang="ru-RU" sz="1100" dirty="0">
                <a:latin typeface="Times New Roman" pitchFamily="18" charset="0"/>
                <a:cs typeface="Times New Roman" pitchFamily="18" charset="0"/>
              </a:rPr>
              <a:t>, которые применяются для коррекции звукопроизношения, темпа речи, развития речевого дыхания, слоговой структуры слова и т. д.</a:t>
            </a:r>
          </a:p>
          <a:p>
            <a:pPr algn="r"/>
            <a:endParaRPr lang="ru-RU" sz="1100" i="1" dirty="0">
              <a:latin typeface="Times New Roman" pitchFamily="18" charset="0"/>
              <a:cs typeface="Times New Roman" pitchFamily="18" charset="0"/>
            </a:endParaRPr>
          </a:p>
          <a:p>
            <a:endParaRPr lang="ru-RU" dirty="0"/>
          </a:p>
        </p:txBody>
      </p:sp>
      <p:sp>
        <p:nvSpPr>
          <p:cNvPr id="16" name="TextBox 15"/>
          <p:cNvSpPr txBox="1"/>
          <p:nvPr/>
        </p:nvSpPr>
        <p:spPr>
          <a:xfrm>
            <a:off x="0" y="0"/>
            <a:ext cx="6858000" cy="3616375"/>
          </a:xfrm>
          <a:prstGeom prst="rect">
            <a:avLst/>
          </a:prstGeom>
          <a:noFill/>
        </p:spPr>
        <p:txBody>
          <a:bodyPr wrap="square" rtlCol="0">
            <a:spAutoFit/>
          </a:bodyPr>
          <a:lstStyle/>
          <a:p>
            <a:pPr algn="ctr"/>
            <a:endParaRPr lang="ru-RU" sz="1200" b="1" i="1" dirty="0">
              <a:latin typeface="Times New Roman" pitchFamily="18" charset="0"/>
              <a:cs typeface="Times New Roman" pitchFamily="18" charset="0"/>
            </a:endParaRPr>
          </a:p>
          <a:p>
            <a:pPr algn="ctr"/>
            <a:r>
              <a:rPr lang="ru-RU" sz="1200" b="1" i="1" dirty="0">
                <a:latin typeface="Times New Roman" pitchFamily="18" charset="0"/>
                <a:cs typeface="Times New Roman" pitchFamily="18" charset="0"/>
              </a:rPr>
              <a:t>Творческие рассказы по картине</a:t>
            </a:r>
            <a:r>
              <a:rPr lang="ru-RU" sz="1200" i="1" dirty="0">
                <a:latin typeface="Times New Roman" pitchFamily="18" charset="0"/>
                <a:cs typeface="Times New Roman" pitchFamily="18" charset="0"/>
              </a:rPr>
              <a:t> </a:t>
            </a:r>
            <a:r>
              <a:rPr lang="ru-RU" sz="1200" b="1" i="1" dirty="0">
                <a:latin typeface="Times New Roman" pitchFamily="18" charset="0"/>
                <a:cs typeface="Times New Roman" pitchFamily="18" charset="0"/>
              </a:rPr>
              <a:t>при помощи  технологии </a:t>
            </a:r>
            <a:r>
              <a:rPr lang="ru-RU" sz="1200" b="1" i="1" dirty="0" err="1">
                <a:latin typeface="Times New Roman" pitchFamily="18" charset="0"/>
                <a:cs typeface="Times New Roman" pitchFamily="18" charset="0"/>
              </a:rPr>
              <a:t>Сидорчук</a:t>
            </a:r>
            <a:r>
              <a:rPr lang="ru-RU" sz="1200" b="1" i="1" dirty="0">
                <a:latin typeface="Times New Roman" pitchFamily="18" charset="0"/>
                <a:cs typeface="Times New Roman" pitchFamily="18" charset="0"/>
              </a:rPr>
              <a:t> Т. А., Кузнецовой А. Б.</a:t>
            </a:r>
            <a:endParaRPr lang="ru-RU" sz="1200" i="1" dirty="0">
              <a:latin typeface="Times New Roman" pitchFamily="18" charset="0"/>
              <a:cs typeface="Times New Roman" pitchFamily="18" charset="0"/>
            </a:endParaRPr>
          </a:p>
          <a:p>
            <a:pPr algn="just"/>
            <a:r>
              <a:rPr lang="ru-RU" sz="1100" dirty="0">
                <a:latin typeface="Times New Roman" pitchFamily="18" charset="0"/>
                <a:cs typeface="Times New Roman" pitchFamily="18" charset="0"/>
              </a:rPr>
              <a:t>     Воспитанники группы компенсирующей направленности № 1 активно развивают умение составлять творческие рассказы по картине при помощи  технологии </a:t>
            </a:r>
            <a:r>
              <a:rPr lang="ru-RU" sz="1100" dirty="0" err="1">
                <a:latin typeface="Times New Roman" pitchFamily="18" charset="0"/>
                <a:cs typeface="Times New Roman" pitchFamily="18" charset="0"/>
              </a:rPr>
              <a:t>Сидорчук</a:t>
            </a:r>
            <a:r>
              <a:rPr lang="ru-RU" sz="1100" dirty="0">
                <a:latin typeface="Times New Roman" pitchFamily="18" charset="0"/>
                <a:cs typeface="Times New Roman" pitchFamily="18" charset="0"/>
              </a:rPr>
              <a:t> Т. А., Кузнецовой А. Б. Учить  ребенка рассказывать – это значит формировать его связную речь.  В настоящее время большое внимание уделяется преемственности работы школы и детского сада. Восприятие и воспроизведение текстовых учебных материалов, умение давать развёрнутые ответы на вопросы, самостоятельно излагать свои суждения. Все эти и другие учебные действия требуют достаточного уровня развития монологической речи. Ещё большего внимания, усиленной подготовки требуют дети с общим недоразвитием речи. Составление разного вида рассказов – наиболее трудный для детей род речевой деятельности. Поэтому мы постепенно переходим от  простых заданий к более сложным, но и в то же время посильным для детей данного возраста; постоянно закрепляем приобретаемые детьми речевые умения и навыки, совершенствуем их. Составление рассказа по картине помогает продолжить работу над лексическим материалом. Новые слова уточняются, запоминаются уже не путём механического запоминания, а в процессе активного использования их в речи, в разных грамматических формах и связях.  Обучение творческому рассказыванию помогает развитию воображения детей, умения предвидеть развитие сюжета действия персонажей, даёт возможность составления коротких рассказов первоначально по отдельным фрагментам, что облегчает детям последующее составление связного рассказа по всей картине. Эта технология обучения творческому рассказыванию проста, доступна. Если   проводить   работу в   системе, то   можно добиться  хороших   результатов   в  развитии  связной   речи.</a:t>
            </a:r>
          </a:p>
          <a:p>
            <a:endParaRPr lang="ru-RU" dirty="0"/>
          </a:p>
        </p:txBody>
      </p:sp>
      <p:sp>
        <p:nvSpPr>
          <p:cNvPr id="18" name="TextBox 17"/>
          <p:cNvSpPr txBox="1"/>
          <p:nvPr/>
        </p:nvSpPr>
        <p:spPr>
          <a:xfrm>
            <a:off x="-3413" y="3275302"/>
            <a:ext cx="4151615" cy="2569934"/>
          </a:xfrm>
          <a:prstGeom prst="rect">
            <a:avLst/>
          </a:prstGeom>
          <a:noFill/>
        </p:spPr>
        <p:txBody>
          <a:bodyPr wrap="square" rtlCol="0">
            <a:spAutoFit/>
          </a:bodyPr>
          <a:lstStyle/>
          <a:p>
            <a:pPr algn="just"/>
            <a:r>
              <a:rPr lang="ru-RU" sz="1100" dirty="0">
                <a:latin typeface="Times New Roman" pitchFamily="18" charset="0"/>
                <a:cs typeface="Times New Roman" pitchFamily="18" charset="0"/>
              </a:rPr>
              <a:t>Картины мы не только видим, рассматриваем, но и еще мы картину можем «показать» т.е. перенести все увиденное на ковер, а объекты оживить, рассказав о месте расположения. Например, предлагаю детям «превратиться» в один из предметов на картине, и объяснить словами свое местонахождение. При использовании этой технологии для работы по творческому рассказыванию по картине, я отмечаю, что у детей развиваются следующее: навыки рассказывания с элементами творчества, умение составлять рассказы-описания на основе рассматривания картины через разные органы чувств, умение превращаться во «что-нибудь» и самостоятельно составлять интересный творческий рассказ от первого лица. Я считаю, что при таком творческом подходе результат будет достаточно гарантированным.</a:t>
            </a:r>
          </a:p>
          <a:p>
            <a:endParaRPr lang="ru-RU" dirty="0"/>
          </a:p>
        </p:txBody>
      </p:sp>
      <p:pic>
        <p:nvPicPr>
          <p:cNvPr id="19" name="Рисунок 18" descr="C:\Users\детский сад 5\Documents\166506411035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48202" y="3294393"/>
            <a:ext cx="2709798" cy="2231380"/>
          </a:xfrm>
          <a:prstGeom prst="rect">
            <a:avLst/>
          </a:prstGeom>
          <a:ln>
            <a:noFill/>
          </a:ln>
          <a:effectLst>
            <a:softEdge rad="112500"/>
          </a:effectLst>
        </p:spPr>
      </p:pic>
      <p:sp>
        <p:nvSpPr>
          <p:cNvPr id="21" name="TextBox 20"/>
          <p:cNvSpPr txBox="1"/>
          <p:nvPr/>
        </p:nvSpPr>
        <p:spPr>
          <a:xfrm>
            <a:off x="1655577" y="5450961"/>
            <a:ext cx="5085184" cy="538609"/>
          </a:xfrm>
          <a:prstGeom prst="rect">
            <a:avLst/>
          </a:prstGeom>
          <a:noFill/>
        </p:spPr>
        <p:txBody>
          <a:bodyPr wrap="square" rtlCol="0">
            <a:spAutoFit/>
          </a:bodyPr>
          <a:lstStyle/>
          <a:p>
            <a:pPr algn="r"/>
            <a:r>
              <a:rPr lang="ru-RU" sz="1100" i="1" dirty="0">
                <a:latin typeface="Times New Roman" pitchFamily="18" charset="0"/>
                <a:cs typeface="Times New Roman" pitchFamily="18" charset="0"/>
              </a:rPr>
              <a:t>Воспитатель  компенсирующей группы №1, Трошкина Р.Р.</a:t>
            </a:r>
          </a:p>
          <a:p>
            <a:endParaRPr lang="ru-RU" dirty="0"/>
          </a:p>
        </p:txBody>
      </p:sp>
      <p:sp>
        <p:nvSpPr>
          <p:cNvPr id="3" name="TextBox 2"/>
          <p:cNvSpPr txBox="1"/>
          <p:nvPr/>
        </p:nvSpPr>
        <p:spPr>
          <a:xfrm>
            <a:off x="2636912" y="8820472"/>
            <a:ext cx="4221088" cy="538609"/>
          </a:xfrm>
          <a:prstGeom prst="rect">
            <a:avLst/>
          </a:prstGeom>
          <a:noFill/>
        </p:spPr>
        <p:txBody>
          <a:bodyPr wrap="square" rtlCol="0">
            <a:spAutoFit/>
          </a:bodyPr>
          <a:lstStyle/>
          <a:p>
            <a:pPr algn="r"/>
            <a:r>
              <a:rPr lang="ru-RU" sz="1100" i="1" dirty="0">
                <a:latin typeface="Times New Roman" pitchFamily="18" charset="0"/>
                <a:cs typeface="Times New Roman" pitchFamily="18" charset="0"/>
              </a:rPr>
              <a:t>Воспитатель  компенсирующей группы №1, </a:t>
            </a:r>
            <a:r>
              <a:rPr lang="ru-RU" sz="1100" i="1" dirty="0" err="1">
                <a:latin typeface="Times New Roman" pitchFamily="18" charset="0"/>
                <a:cs typeface="Times New Roman" pitchFamily="18" charset="0"/>
              </a:rPr>
              <a:t>Гайнутдинова</a:t>
            </a:r>
            <a:r>
              <a:rPr lang="ru-RU" sz="1100" i="1" dirty="0">
                <a:latin typeface="Times New Roman" pitchFamily="18" charset="0"/>
                <a:cs typeface="Times New Roman" pitchFamily="18" charset="0"/>
              </a:rPr>
              <a:t> А.Р.</a:t>
            </a:r>
          </a:p>
          <a:p>
            <a:endParaRPr lang="ru-RU" dirty="0"/>
          </a:p>
        </p:txBody>
      </p:sp>
    </p:spTree>
    <p:extLst>
      <p:ext uri="{BB962C8B-B14F-4D97-AF65-F5344CB8AC3E}">
        <p14:creationId xmlns:p14="http://schemas.microsoft.com/office/powerpoint/2010/main" val="3442707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25311"/>
            <a:ext cx="6858000" cy="276999"/>
          </a:xfrm>
          <a:prstGeom prst="rect">
            <a:avLst/>
          </a:prstGeom>
          <a:noFill/>
        </p:spPr>
        <p:txBody>
          <a:bodyPr wrap="square" rtlCol="0">
            <a:spAutoFit/>
          </a:bodyPr>
          <a:lstStyle/>
          <a:p>
            <a:pPr algn="ctr"/>
            <a:r>
              <a:rPr lang="ru-RU" sz="1200" b="1" i="1" dirty="0">
                <a:latin typeface="Times New Roman" pitchFamily="18" charset="0"/>
                <a:cs typeface="Times New Roman" pitchFamily="18" charset="0"/>
              </a:rPr>
              <a:t>«Развитие речи детей дошкольного возраста посредством  дидактических игр».</a:t>
            </a:r>
          </a:p>
        </p:txBody>
      </p:sp>
      <p:pic>
        <p:nvPicPr>
          <p:cNvPr id="5" name="Рисунок 4" descr="https://sun9-west.userapi.com/sun9-2/s/v1/ig2/764FthdePd5EFc44343abCtoa4Xo-wh9AheFZYike5HVLqJoRqhdrMtgpqWW1ww7LAgrtGiqyEAfUXJb1iu4VLaw.jpg?size=811x1080&amp;quality=95&amp;type=album"/>
          <p:cNvPicPr/>
          <p:nvPr/>
        </p:nvPicPr>
        <p:blipFill rotWithShape="1">
          <a:blip r:embed="rId2" cstate="print"/>
          <a:srcRect t="5353" r="6137" b="10617"/>
          <a:stretch/>
        </p:blipFill>
        <p:spPr bwMode="auto">
          <a:xfrm rot="16200000">
            <a:off x="4862619" y="514736"/>
            <a:ext cx="2161084" cy="1829678"/>
          </a:xfrm>
          <a:prstGeom prst="rect">
            <a:avLst/>
          </a:prstGeom>
          <a:ln>
            <a:noFill/>
          </a:ln>
          <a:effectLst>
            <a:softEdge rad="112500"/>
          </a:effectLst>
        </p:spPr>
      </p:pic>
      <p:sp>
        <p:nvSpPr>
          <p:cNvPr id="6" name="TextBox 5"/>
          <p:cNvSpPr txBox="1"/>
          <p:nvPr/>
        </p:nvSpPr>
        <p:spPr>
          <a:xfrm>
            <a:off x="1412776" y="2424989"/>
            <a:ext cx="5449917" cy="1954381"/>
          </a:xfrm>
          <a:prstGeom prst="rect">
            <a:avLst/>
          </a:prstGeom>
          <a:noFill/>
        </p:spPr>
        <p:txBody>
          <a:bodyPr wrap="square" rtlCol="0">
            <a:spAutoFit/>
          </a:bodyPr>
          <a:lstStyle/>
          <a:p>
            <a:pPr algn="just"/>
            <a:r>
              <a:rPr lang="ru-RU" sz="1100" dirty="0">
                <a:latin typeface="Times New Roman" pitchFamily="18" charset="0"/>
                <a:cs typeface="Times New Roman" pitchFamily="18" charset="0"/>
              </a:rPr>
              <a:t>В младших группах игры со словом направлены в основном на </a:t>
            </a:r>
            <a:r>
              <a:rPr lang="ru-RU" sz="1100" b="1" dirty="0">
                <a:latin typeface="Times New Roman" pitchFamily="18" charset="0"/>
                <a:cs typeface="Times New Roman" pitchFamily="18" charset="0"/>
              </a:rPr>
              <a:t>развитие речи,</a:t>
            </a:r>
            <a:r>
              <a:rPr lang="ru-RU" sz="1100" dirty="0">
                <a:latin typeface="Times New Roman" pitchFamily="18" charset="0"/>
                <a:cs typeface="Times New Roman" pitchFamily="18" charset="0"/>
              </a:rPr>
              <a:t> воспитание правильного звукопроизношения, уточнение, закрепление и активизацию словаря, </a:t>
            </a:r>
            <a:r>
              <a:rPr lang="ru-RU" sz="1100" b="1" dirty="0">
                <a:latin typeface="Times New Roman" pitchFamily="18" charset="0"/>
                <a:cs typeface="Times New Roman" pitchFamily="18" charset="0"/>
              </a:rPr>
              <a:t>развитие </a:t>
            </a:r>
            <a:r>
              <a:rPr lang="ru-RU" sz="1100" dirty="0">
                <a:latin typeface="Times New Roman" pitchFamily="18" charset="0"/>
                <a:cs typeface="Times New Roman" pitchFamily="18" charset="0"/>
              </a:rPr>
              <a:t>правильной ориентировки в пространстве. В </a:t>
            </a:r>
            <a:r>
              <a:rPr lang="ru-RU" sz="1100" b="1" dirty="0">
                <a:latin typeface="Times New Roman" pitchFamily="18" charset="0"/>
                <a:cs typeface="Times New Roman" pitchFamily="18" charset="0"/>
              </a:rPr>
              <a:t>дидактических</a:t>
            </a:r>
            <a:r>
              <a:rPr lang="ru-RU" sz="1100" dirty="0">
                <a:latin typeface="Times New Roman" pitchFamily="18" charset="0"/>
                <a:cs typeface="Times New Roman" pitchFamily="18" charset="0"/>
              </a:rPr>
              <a:t> играх ребенок попадает в ситуации, когда он вынужден использовать приобретенные ранее знания и словарь в новых условиях. </a:t>
            </a:r>
            <a:r>
              <a:rPr lang="ru-RU" sz="1100" b="1" dirty="0">
                <a:latin typeface="Times New Roman" pitchFamily="18" charset="0"/>
                <a:cs typeface="Times New Roman" pitchFamily="18" charset="0"/>
              </a:rPr>
              <a:t>Дидактические</a:t>
            </a:r>
            <a:r>
              <a:rPr lang="ru-RU" sz="1100" dirty="0">
                <a:latin typeface="Times New Roman" pitchFamily="18" charset="0"/>
                <a:cs typeface="Times New Roman" pitchFamily="18" charset="0"/>
              </a:rPr>
              <a:t> игры - эффективный метод активизации словаря детей. Каждая </a:t>
            </a:r>
            <a:r>
              <a:rPr lang="ru-RU" sz="1100" b="1" dirty="0">
                <a:latin typeface="Times New Roman" pitchFamily="18" charset="0"/>
                <a:cs typeface="Times New Roman" pitchFamily="18" charset="0"/>
              </a:rPr>
              <a:t>дидактическая</a:t>
            </a:r>
            <a:r>
              <a:rPr lang="ru-RU" sz="1100" dirty="0">
                <a:latin typeface="Times New Roman" pitchFamily="18" charset="0"/>
                <a:cs typeface="Times New Roman" pitchFamily="18" charset="0"/>
              </a:rPr>
              <a:t> игра имеет свое программное содержание, например, закрепляет знание о цвете, пространстве, времени, счете и т. д. В связи с этим в программное содержание игры входит и определенная группа слов, которую должен освоить ребенок. Игра более чем какая-либо другая форма активности отвечает потребностям ребёнка-дошкольника. Она является лучшим средством для обогащения словаря.                </a:t>
            </a:r>
            <a:r>
              <a:rPr lang="ru-RU" sz="1100" i="1" dirty="0">
                <a:latin typeface="Times New Roman" pitchFamily="18" charset="0"/>
                <a:cs typeface="Times New Roman" pitchFamily="18" charset="0"/>
              </a:rPr>
              <a:t>Воспитатель  2 младшей группы №2 </a:t>
            </a:r>
            <a:r>
              <a:rPr lang="ru-RU" sz="1100" i="1" dirty="0" err="1">
                <a:latin typeface="Times New Roman" pitchFamily="18" charset="0"/>
                <a:cs typeface="Times New Roman" pitchFamily="18" charset="0"/>
              </a:rPr>
              <a:t>Валлиуллина</a:t>
            </a:r>
            <a:r>
              <a:rPr lang="ru-RU" sz="1100" i="1" dirty="0">
                <a:latin typeface="Times New Roman" pitchFamily="18" charset="0"/>
                <a:cs typeface="Times New Roman" pitchFamily="18" charset="0"/>
              </a:rPr>
              <a:t> А.Ш.</a:t>
            </a:r>
          </a:p>
        </p:txBody>
      </p:sp>
      <p:sp>
        <p:nvSpPr>
          <p:cNvPr id="7" name="TextBox 6"/>
          <p:cNvSpPr txBox="1"/>
          <p:nvPr/>
        </p:nvSpPr>
        <p:spPr>
          <a:xfrm>
            <a:off x="-1" y="231816"/>
            <a:ext cx="5085185" cy="2292935"/>
          </a:xfrm>
          <a:prstGeom prst="rect">
            <a:avLst/>
          </a:prstGeom>
          <a:noFill/>
        </p:spPr>
        <p:txBody>
          <a:bodyPr wrap="square" rtlCol="0">
            <a:spAutoFit/>
          </a:bodyPr>
          <a:lstStyle/>
          <a:p>
            <a:pPr algn="just"/>
            <a:r>
              <a:rPr lang="ru-RU" sz="1100" dirty="0">
                <a:latin typeface="Times New Roman" pitchFamily="18" charset="0"/>
                <a:cs typeface="Times New Roman" pitchFamily="18" charset="0"/>
              </a:rPr>
              <a:t> Игра - ведущая деятельность ребёнка-дошкольника, определяющая его дальнейшее психическое </a:t>
            </a:r>
            <a:r>
              <a:rPr lang="ru-RU" sz="1100" b="1" dirty="0">
                <a:latin typeface="Times New Roman" pitchFamily="18" charset="0"/>
                <a:cs typeface="Times New Roman" pitchFamily="18" charset="0"/>
              </a:rPr>
              <a:t>развитие,</a:t>
            </a:r>
            <a:r>
              <a:rPr lang="ru-RU" sz="1100" dirty="0">
                <a:latin typeface="Times New Roman" pitchFamily="18" charset="0"/>
                <a:cs typeface="Times New Roman" pitchFamily="18" charset="0"/>
              </a:rPr>
              <a:t> прежде всего потому, что игре присуща воображаемая ситуация. Благодаря ей ребёнок учиться мыслить о реальных вещах и реальных действиях. Для обучения </a:t>
            </a:r>
            <a:r>
              <a:rPr lang="ru-RU" sz="1100" b="1" dirty="0">
                <a:latin typeface="Times New Roman" pitchFamily="18" charset="0"/>
                <a:cs typeface="Times New Roman" pitchFamily="18" charset="0"/>
              </a:rPr>
              <a:t>через игру и созданы дидактические игры</a:t>
            </a:r>
            <a:r>
              <a:rPr lang="ru-RU" sz="1100" dirty="0">
                <a:latin typeface="Times New Roman" pitchFamily="18" charset="0"/>
                <a:cs typeface="Times New Roman" pitchFamily="18" charset="0"/>
              </a:rPr>
              <a:t>. Главная их особенность состоит в том, что задание ребёнку предлагается в игровой форме. Дети играют, не подозревая, что осваивают какие-то знания, овладевают навыками действий с определёнными предметами, учатся культуре общения друг с другом. Любая </a:t>
            </a:r>
            <a:r>
              <a:rPr lang="ru-RU" sz="1100" b="1" dirty="0">
                <a:latin typeface="Times New Roman" pitchFamily="18" charset="0"/>
                <a:cs typeface="Times New Roman" pitchFamily="18" charset="0"/>
              </a:rPr>
              <a:t>дидактическая </a:t>
            </a:r>
            <a:r>
              <a:rPr lang="ru-RU" sz="1100" dirty="0">
                <a:latin typeface="Times New Roman" pitchFamily="18" charset="0"/>
                <a:cs typeface="Times New Roman" pitchFamily="18" charset="0"/>
              </a:rPr>
              <a:t>игра содержит познавательную и воспитательную игровые составляющие, игровые действия, игровые и организационные отношения. В играх совершенствуются знания о материале, из которого делаются </a:t>
            </a:r>
            <a:r>
              <a:rPr lang="ru-RU" sz="1100" b="1" dirty="0">
                <a:latin typeface="Times New Roman" pitchFamily="18" charset="0"/>
                <a:cs typeface="Times New Roman" pitchFamily="18" charset="0"/>
              </a:rPr>
              <a:t>игрушки,</a:t>
            </a:r>
            <a:r>
              <a:rPr lang="ru-RU" sz="1100" dirty="0">
                <a:latin typeface="Times New Roman" pitchFamily="18" charset="0"/>
                <a:cs typeface="Times New Roman" pitchFamily="18" charset="0"/>
              </a:rPr>
              <a:t> о предметах, необходимых людям в различных видах их деятельности, которую дети окружают в своих играх.  </a:t>
            </a:r>
            <a:endParaRPr lang="ru-RU" sz="1100" dirty="0"/>
          </a:p>
        </p:txBody>
      </p:sp>
      <p:pic>
        <p:nvPicPr>
          <p:cNvPr id="9" name="Рисунок 8" descr="https://sun9-east.userapi.com/sun9-43/s/v1/ig2/_MfM-BM9XaVWKLy4nXqa7Ny9iZhjVk4eLGLI37kZKzjzbE_h2R9aveFUlQtK2b_41EE3x2MnbIjhweh_ttWg_IVA.jpg?size=1280x961&amp;quality=95&amp;type=album"/>
          <p:cNvPicPr/>
          <p:nvPr/>
        </p:nvPicPr>
        <p:blipFill rotWithShape="1">
          <a:blip r:embed="rId3" cstate="print"/>
          <a:srcRect l="9003" t="9502" r="23273"/>
          <a:stretch/>
        </p:blipFill>
        <p:spPr bwMode="auto">
          <a:xfrm>
            <a:off x="37138" y="2595245"/>
            <a:ext cx="1464330" cy="1832739"/>
          </a:xfrm>
          <a:prstGeom prst="rect">
            <a:avLst/>
          </a:prstGeom>
          <a:ln>
            <a:noFill/>
          </a:ln>
          <a:effectLst>
            <a:softEdge rad="112500"/>
          </a:effectLst>
        </p:spPr>
      </p:pic>
      <p:cxnSp>
        <p:nvCxnSpPr>
          <p:cNvPr id="11" name="Прямая соединительная линия 10"/>
          <p:cNvCxnSpPr/>
          <p:nvPr/>
        </p:nvCxnSpPr>
        <p:spPr>
          <a:xfrm>
            <a:off x="37138" y="4427984"/>
            <a:ext cx="6632222" cy="0"/>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696" y="4644008"/>
            <a:ext cx="6862694" cy="1661993"/>
          </a:xfrm>
          <a:prstGeom prst="rect">
            <a:avLst/>
          </a:prstGeom>
          <a:noFill/>
        </p:spPr>
        <p:txBody>
          <a:bodyPr wrap="square" rtlCol="0">
            <a:spAutoFit/>
          </a:bodyPr>
          <a:lstStyle/>
          <a:p>
            <a:pPr algn="just"/>
            <a:r>
              <a:rPr lang="ru-RU" sz="1100" dirty="0">
                <a:latin typeface="Times New Roman" pitchFamily="18" charset="0"/>
                <a:cs typeface="Times New Roman" pitchFamily="18" charset="0"/>
              </a:rPr>
              <a:t>      Тема моего самообразования </a:t>
            </a:r>
            <a:r>
              <a:rPr lang="ru-RU" sz="1100" i="1" dirty="0">
                <a:latin typeface="Times New Roman" pitchFamily="18" charset="0"/>
                <a:cs typeface="Times New Roman" pitchFamily="18" charset="0"/>
              </a:rPr>
              <a:t>«Активизация словаря детей дошкольного возраста посредством технологии игровой деятельности».</a:t>
            </a:r>
            <a:r>
              <a:rPr lang="ru-RU" sz="1100" dirty="0">
                <a:latin typeface="Times New Roman" pitchFamily="18" charset="0"/>
                <a:cs typeface="Times New Roman" pitchFamily="18" charset="0"/>
              </a:rPr>
              <a:t>  За время моего педагогического опыта я пришла к выводу, что обучение ребенка эффективнее, когда он включен в интересную игровую деятельность, ведь это ведущий вид деятельности в дошкольном возрасте. Ещё Сухомлинский говорил: «Игра – это огромное светлое окно, через которое в духовный мир ребёнка вливается живительный поток представлений, понятий об окружающем мире. Игра – это искра, зажигающая огонёк пытливости и любознательности».</a:t>
            </a:r>
          </a:p>
          <a:p>
            <a:r>
              <a:rPr lang="ru-RU" dirty="0"/>
              <a:t> </a:t>
            </a:r>
          </a:p>
          <a:p>
            <a:endParaRPr lang="ru-RU" dirty="0"/>
          </a:p>
        </p:txBody>
      </p:sp>
      <p:pic>
        <p:nvPicPr>
          <p:cNvPr id="14" name="Рисунок 13" descr="https://sun9-84.userapi.com/impg/I-A06195VvMz0y2IGibW_-lQiOEfzvP6v6D1CQ/UTQ_PSbDvRE.jpg?size=605x807&amp;quality=96&amp;sign=3443d6ca8829aef6417c5ea7446db832&amp;type=album"/>
          <p:cNvPicPr/>
          <p:nvPr/>
        </p:nvPicPr>
        <p:blipFill rotWithShape="1">
          <a:blip r:embed="rId4">
            <a:extLst>
              <a:ext uri="{28A0092B-C50C-407E-A947-70E740481C1C}">
                <a14:useLocalDpi xmlns:a14="http://schemas.microsoft.com/office/drawing/2010/main" val="0"/>
              </a:ext>
            </a:extLst>
          </a:blip>
          <a:srcRect l="5642" t="19242" r="-4145" b="6180"/>
          <a:stretch/>
        </p:blipFill>
        <p:spPr bwMode="auto">
          <a:xfrm>
            <a:off x="108812" y="7293208"/>
            <a:ext cx="2960148" cy="1850792"/>
          </a:xfrm>
          <a:prstGeom prst="rect">
            <a:avLst/>
          </a:prstGeom>
          <a:ln>
            <a:noFill/>
          </a:ln>
          <a:effectLst>
            <a:softEdge rad="112500"/>
          </a:effectLst>
        </p:spPr>
      </p:pic>
      <p:pic>
        <p:nvPicPr>
          <p:cNvPr id="15" name="Рисунок 14" descr="https://psv4.userapi.com/c237031/u150518342/docs/d51/1f6abbd12a0e/20180418_092348.jpg?extra=lchnVG9Sri6xQv7TDaw8XsBCZ-0XMYYilempRIrwKtBLHVGvCJuVPG8Y9WIBwGPqDk5tZadMFWZXzHHALuzXqAzXxNtKOPO2mF46fg3Dtu8dlOznrZfQ5KUU7ezsM9h0a8Ll4gBKcJovh9Q_TmANKTy73Hw"/>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4903714" y="5478244"/>
            <a:ext cx="1785104" cy="2132856"/>
          </a:xfrm>
          <a:prstGeom prst="rect">
            <a:avLst/>
          </a:prstGeom>
          <a:ln>
            <a:noFill/>
          </a:ln>
          <a:effectLst>
            <a:softEdge rad="112500"/>
          </a:effectLst>
        </p:spPr>
      </p:pic>
      <p:sp>
        <p:nvSpPr>
          <p:cNvPr id="16" name="TextBox 15"/>
          <p:cNvSpPr txBox="1"/>
          <p:nvPr/>
        </p:nvSpPr>
        <p:spPr>
          <a:xfrm>
            <a:off x="6728" y="5652120"/>
            <a:ext cx="4797153" cy="1785104"/>
          </a:xfrm>
          <a:prstGeom prst="rect">
            <a:avLst/>
          </a:prstGeom>
          <a:noFill/>
        </p:spPr>
        <p:txBody>
          <a:bodyPr wrap="square" rtlCol="0">
            <a:spAutoFit/>
          </a:bodyPr>
          <a:lstStyle/>
          <a:p>
            <a:pPr algn="just"/>
            <a:r>
              <a:rPr lang="ru-RU" sz="1100" dirty="0">
                <a:latin typeface="Times New Roman" pitchFamily="18" charset="0"/>
                <a:cs typeface="Times New Roman" pitchFamily="18" charset="0"/>
              </a:rPr>
              <a:t>     Я открыла для себя технологию игровой деятельности. Педагогический процесс организовываю в форме различных педагогических игр. В игре речь ребенка становится произвольной и целенаправленной. Игровая ситуация требует от каждого включенного в нее ребенка определенного уровня развития речевого общения. Необходимость объясниться со сверстниками стимулирует развитие связной речи. Большое влияние на развитие словаря детей дошкольного возраста оказывают  театрализованные игры. Участвуя в театрализованных играх, дети знакомятся с окружающим миром через образы, краски, звуки. Театрально-игровая деятельность обогащает детей новыми     впечатлениями,    знаниями,    умениями,    развивает     интерес </a:t>
            </a:r>
            <a:endParaRPr lang="ru-RU" sz="1100" dirty="0"/>
          </a:p>
        </p:txBody>
      </p:sp>
      <p:sp>
        <p:nvSpPr>
          <p:cNvPr id="17" name="TextBox 16"/>
          <p:cNvSpPr txBox="1"/>
          <p:nvPr/>
        </p:nvSpPr>
        <p:spPr>
          <a:xfrm>
            <a:off x="2924943" y="7380312"/>
            <a:ext cx="3933055" cy="2231380"/>
          </a:xfrm>
          <a:prstGeom prst="rect">
            <a:avLst/>
          </a:prstGeom>
          <a:noFill/>
        </p:spPr>
        <p:txBody>
          <a:bodyPr wrap="square" rtlCol="0">
            <a:spAutoFit/>
          </a:bodyPr>
          <a:lstStyle/>
          <a:p>
            <a:pPr algn="just"/>
            <a:r>
              <a:rPr lang="ru-RU" sz="1100" dirty="0">
                <a:latin typeface="Times New Roman" pitchFamily="18" charset="0"/>
                <a:cs typeface="Times New Roman" pitchFamily="18" charset="0"/>
              </a:rPr>
              <a:t>к литературе, активизирует словарь, способствует нравственно-этическому воспитанию каждого ребенка. В процессе работы над выразительностью реплик персонажей, собственных высказываний незаметно активизируется словарь ребенка, совершенствуется звуковая сторона речи. В дальнейшем я планирую продолжить начатую работу с детьми дошкольного возраста. Главное — развить в ребенке его безграничные потенциальные возможности, чтобы больше стало радости в его жизни и в мире.</a:t>
            </a:r>
          </a:p>
          <a:p>
            <a:pPr algn="r"/>
            <a:r>
              <a:rPr lang="ru-RU" sz="1100" i="1" dirty="0">
                <a:latin typeface="Times New Roman" pitchFamily="18" charset="0"/>
                <a:cs typeface="Times New Roman" pitchFamily="18" charset="0"/>
              </a:rPr>
              <a:t>Воспитатель 1 младшей группы № 2 Куркина Г.Ф. </a:t>
            </a:r>
          </a:p>
          <a:p>
            <a:pPr algn="just"/>
            <a:endParaRPr lang="ru-RU" sz="1100" dirty="0"/>
          </a:p>
          <a:p>
            <a:endParaRPr lang="ru-RU" dirty="0"/>
          </a:p>
        </p:txBody>
      </p:sp>
      <p:sp>
        <p:nvSpPr>
          <p:cNvPr id="18" name="TextBox 17"/>
          <p:cNvSpPr txBox="1"/>
          <p:nvPr/>
        </p:nvSpPr>
        <p:spPr>
          <a:xfrm>
            <a:off x="1052736" y="4427984"/>
            <a:ext cx="4608512" cy="276999"/>
          </a:xfrm>
          <a:prstGeom prst="rect">
            <a:avLst/>
          </a:prstGeom>
          <a:noFill/>
        </p:spPr>
        <p:txBody>
          <a:bodyPr wrap="square" rtlCol="0">
            <a:spAutoFit/>
          </a:bodyPr>
          <a:lstStyle/>
          <a:p>
            <a:pPr algn="ctr"/>
            <a:r>
              <a:rPr lang="ru-RU" sz="1200" b="1" i="1" dirty="0">
                <a:latin typeface="Times New Roman" pitchFamily="18" charset="0"/>
                <a:cs typeface="Times New Roman" pitchFamily="18" charset="0"/>
              </a:rPr>
              <a:t>«С театром растём, познаём, развиваемся»</a:t>
            </a:r>
          </a:p>
        </p:txBody>
      </p:sp>
    </p:spTree>
    <p:extLst>
      <p:ext uri="{BB962C8B-B14F-4D97-AF65-F5344CB8AC3E}">
        <p14:creationId xmlns:p14="http://schemas.microsoft.com/office/powerpoint/2010/main" val="2598357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6858000" cy="1061829"/>
          </a:xfrm>
          <a:prstGeom prst="rect">
            <a:avLst/>
          </a:prstGeom>
          <a:noFill/>
        </p:spPr>
        <p:txBody>
          <a:bodyPr wrap="square" rtlCol="0">
            <a:spAutoFit/>
          </a:bodyPr>
          <a:lstStyle/>
          <a:p>
            <a:pPr algn="ctr"/>
            <a:r>
              <a:rPr lang="ru-RU" sz="1200" b="1" i="1" dirty="0">
                <a:latin typeface="Times New Roman" pitchFamily="18" charset="0"/>
                <a:cs typeface="Times New Roman" pitchFamily="18" charset="0"/>
              </a:rPr>
              <a:t>Развивающие игры </a:t>
            </a:r>
            <a:r>
              <a:rPr lang="ru-RU" sz="1200" b="1" i="1" dirty="0" err="1">
                <a:latin typeface="Times New Roman" pitchFamily="18" charset="0"/>
                <a:cs typeface="Times New Roman" pitchFamily="18" charset="0"/>
              </a:rPr>
              <a:t>В.В.Воскобовича</a:t>
            </a:r>
            <a:r>
              <a:rPr lang="ru-RU" sz="1200" b="1" i="1" dirty="0">
                <a:latin typeface="Times New Roman" pitchFamily="18" charset="0"/>
                <a:cs typeface="Times New Roman" pitchFamily="18" charset="0"/>
              </a:rPr>
              <a:t>.</a:t>
            </a:r>
            <a:endParaRPr lang="ru-RU" sz="1200" i="1" dirty="0">
              <a:latin typeface="Times New Roman" pitchFamily="18" charset="0"/>
              <a:cs typeface="Times New Roman" pitchFamily="18" charset="0"/>
            </a:endParaRPr>
          </a:p>
          <a:p>
            <a:r>
              <a:rPr lang="ru-RU" sz="1100" dirty="0">
                <a:latin typeface="Times New Roman" pitchFamily="18" charset="0"/>
                <a:cs typeface="Times New Roman" pitchFamily="18" charset="0"/>
              </a:rPr>
              <a:t>      Развивающие игры </a:t>
            </a:r>
            <a:r>
              <a:rPr lang="ru-RU" sz="1100" dirty="0" err="1">
                <a:latin typeface="Times New Roman" pitchFamily="18" charset="0"/>
                <a:cs typeface="Times New Roman" pitchFamily="18" charset="0"/>
              </a:rPr>
              <a:t>В.В.Воскобовича</a:t>
            </a:r>
            <a:r>
              <a:rPr lang="ru-RU" sz="1100" dirty="0">
                <a:latin typeface="Times New Roman" pitchFamily="18" charset="0"/>
                <a:cs typeface="Times New Roman" pitchFamily="18" charset="0"/>
              </a:rPr>
              <a:t> - это особенная, самобытная, творческая и очень добрая технология. В её основу заложены три основных принципы – интерес, познание, творчество. Это не просто игры – это сказки, интриги, приключения, забавные персонажи, которые побуждают малыша к мышлению и творчеству. </a:t>
            </a:r>
          </a:p>
          <a:p>
            <a:endParaRPr lang="ru-RU" dirty="0"/>
          </a:p>
        </p:txBody>
      </p:sp>
      <p:sp>
        <p:nvSpPr>
          <p:cNvPr id="4" name="TextBox 3"/>
          <p:cNvSpPr txBox="1"/>
          <p:nvPr/>
        </p:nvSpPr>
        <p:spPr>
          <a:xfrm>
            <a:off x="2191666" y="701374"/>
            <a:ext cx="4653136" cy="1785104"/>
          </a:xfrm>
          <a:prstGeom prst="rect">
            <a:avLst/>
          </a:prstGeom>
          <a:noFill/>
        </p:spPr>
        <p:txBody>
          <a:bodyPr wrap="square" rtlCol="0">
            <a:spAutoFit/>
          </a:bodyPr>
          <a:lstStyle/>
          <a:p>
            <a:pPr algn="just"/>
            <a:r>
              <a:rPr lang="ru-RU" sz="1100" dirty="0">
                <a:latin typeface="Times New Roman" pitchFamily="18" charset="0"/>
                <a:cs typeface="Times New Roman" pitchFamily="18" charset="0"/>
              </a:rPr>
              <a:t>      Толчком к изобретению игр послужили собственные дети. Они родились у инженера-физика Вячеслава </a:t>
            </a:r>
            <a:r>
              <a:rPr lang="ru-RU" sz="1100" dirty="0" err="1">
                <a:latin typeface="Times New Roman" pitchFamily="18" charset="0"/>
                <a:cs typeface="Times New Roman" pitchFamily="18" charset="0"/>
              </a:rPr>
              <a:t>Воскобовича</a:t>
            </a:r>
            <a:r>
              <a:rPr lang="ru-RU" sz="1100" dirty="0">
                <a:latin typeface="Times New Roman" pitchFamily="18" charset="0"/>
                <a:cs typeface="Times New Roman" pitchFamily="18" charset="0"/>
              </a:rPr>
              <a:t> в эпоху Перестройки, и походы по магазинам игрушек вгоняли молодого отца в тоску. Там предлагались игры, в которые играли еще бабушки наших бабушек. А в стране уже активно велись разговоры об альтернативной педагогике. И Вячеслав Валерьевич решил внести собственную лепту в передовые методы воспитания. Первые игры </a:t>
            </a:r>
            <a:r>
              <a:rPr lang="ru-RU" sz="1100" dirty="0" err="1">
                <a:latin typeface="Times New Roman" pitchFamily="18" charset="0"/>
                <a:cs typeface="Times New Roman" pitchFamily="18" charset="0"/>
              </a:rPr>
              <a:t>Воскобовича</a:t>
            </a:r>
            <a:r>
              <a:rPr lang="ru-RU" sz="1100" dirty="0">
                <a:latin typeface="Times New Roman" pitchFamily="18" charset="0"/>
                <a:cs typeface="Times New Roman" pitchFamily="18" charset="0"/>
              </a:rPr>
              <a:t> появились в начале 90-х. "</a:t>
            </a:r>
            <a:r>
              <a:rPr lang="ru-RU" sz="1100" dirty="0" err="1">
                <a:latin typeface="Times New Roman" pitchFamily="18" charset="0"/>
                <a:cs typeface="Times New Roman" pitchFamily="18" charset="0"/>
              </a:rPr>
              <a:t>Геоконт</a:t>
            </a:r>
            <a:r>
              <a:rPr lang="ru-RU" sz="1100" dirty="0">
                <a:latin typeface="Times New Roman" pitchFamily="18" charset="0"/>
                <a:cs typeface="Times New Roman" pitchFamily="18" charset="0"/>
              </a:rPr>
              <a:t>", "Игровой квадрат" (сейчас это "Квадрат </a:t>
            </a:r>
            <a:r>
              <a:rPr lang="ru-RU" sz="1100" dirty="0" err="1">
                <a:latin typeface="Times New Roman" pitchFamily="18" charset="0"/>
                <a:cs typeface="Times New Roman" pitchFamily="18" charset="0"/>
              </a:rPr>
              <a:t>Воскобовича</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Складушки</a:t>
            </a:r>
            <a:r>
              <a:rPr lang="ru-RU" sz="1100" dirty="0">
                <a:latin typeface="Times New Roman" pitchFamily="18" charset="0"/>
                <a:cs typeface="Times New Roman" pitchFamily="18" charset="0"/>
              </a:rPr>
              <a:t>", "Цветовые часы" сразу привлекли к себе внимание.  С каждым  годом  их  становилось  все больше - "Прозрачный</a:t>
            </a:r>
            <a:endParaRPr lang="ru-RU" dirty="0"/>
          </a:p>
        </p:txBody>
      </p:sp>
      <p:pic>
        <p:nvPicPr>
          <p:cNvPr id="5" name="Рисунок 4"/>
          <p:cNvPicPr/>
          <p:nvPr/>
        </p:nvPicPr>
        <p:blipFill rotWithShape="1">
          <a:blip r:embed="rId2" cstate="print">
            <a:extLst>
              <a:ext uri="{28A0092B-C50C-407E-A947-70E740481C1C}">
                <a14:useLocalDpi xmlns:a14="http://schemas.microsoft.com/office/drawing/2010/main" val="0"/>
              </a:ext>
            </a:extLst>
          </a:blip>
          <a:srcRect r="13540"/>
          <a:stretch/>
        </p:blipFill>
        <p:spPr>
          <a:xfrm>
            <a:off x="16380" y="755577"/>
            <a:ext cx="2260491" cy="1728192"/>
          </a:xfrm>
          <a:prstGeom prst="rect">
            <a:avLst/>
          </a:prstGeom>
          <a:ln>
            <a:noFill/>
          </a:ln>
          <a:effectLst>
            <a:softEdge rad="112500"/>
          </a:effectLst>
        </p:spPr>
      </p:pic>
      <p:sp>
        <p:nvSpPr>
          <p:cNvPr id="6" name="TextBox 5"/>
          <p:cNvSpPr txBox="1"/>
          <p:nvPr/>
        </p:nvSpPr>
        <p:spPr>
          <a:xfrm>
            <a:off x="12122" y="2370145"/>
            <a:ext cx="6845878" cy="3077766"/>
          </a:xfrm>
          <a:prstGeom prst="rect">
            <a:avLst/>
          </a:prstGeom>
          <a:noFill/>
        </p:spPr>
        <p:txBody>
          <a:bodyPr wrap="square" rtlCol="0">
            <a:spAutoFit/>
          </a:bodyPr>
          <a:lstStyle/>
          <a:p>
            <a:pPr algn="just"/>
            <a:r>
              <a:rPr lang="ru-RU" sz="1100" dirty="0">
                <a:latin typeface="Times New Roman" pitchFamily="18" charset="0"/>
                <a:cs typeface="Times New Roman" pitchFamily="18" charset="0"/>
              </a:rPr>
              <a:t>квадрат", "Прозрачная цифра", "Домино", "Планета умножения", серия "Чудо-головоломки", "Математические корзинки". Появились и первые методические сказки. Практика </a:t>
            </a:r>
            <a:r>
              <a:rPr lang="ru-RU" sz="1100" dirty="0" err="1">
                <a:latin typeface="Times New Roman" pitchFamily="18" charset="0"/>
                <a:cs typeface="Times New Roman" pitchFamily="18" charset="0"/>
              </a:rPr>
              <a:t>Воскобовича</a:t>
            </a:r>
            <a:r>
              <a:rPr lang="ru-RU" sz="1100" dirty="0">
                <a:latin typeface="Times New Roman" pitchFamily="18" charset="0"/>
                <a:cs typeface="Times New Roman" pitchFamily="18" charset="0"/>
              </a:rPr>
              <a:t> быстро вышла за рамки семьи. С просьбами поделиться опытом его стали приглашать на семинары, сначала в родном городе (тогда еще Ленинграде) , а потом  и за</a:t>
            </a:r>
            <a:r>
              <a:rPr lang="ru-RU" sz="1100" dirty="0"/>
              <a:t> </a:t>
            </a:r>
            <a:r>
              <a:rPr lang="ru-RU" sz="1100" dirty="0">
                <a:latin typeface="Times New Roman" pitchFamily="18" charset="0"/>
                <a:cs typeface="Times New Roman" pitchFamily="18" charset="0"/>
              </a:rPr>
              <a:t>его пределами. Чуть позже был создан центр ООО «Развивающие игры </a:t>
            </a:r>
            <a:r>
              <a:rPr lang="ru-RU" sz="1100" dirty="0" err="1">
                <a:latin typeface="Times New Roman" pitchFamily="18" charset="0"/>
                <a:cs typeface="Times New Roman" pitchFamily="18" charset="0"/>
              </a:rPr>
              <a:t>Воскобовича</a:t>
            </a:r>
            <a:r>
              <a:rPr lang="ru-RU" sz="1100" dirty="0">
                <a:latin typeface="Times New Roman" pitchFamily="18" charset="0"/>
                <a:cs typeface="Times New Roman" pitchFamily="18" charset="0"/>
              </a:rPr>
              <a:t>» по разработке, производству, внедрению и распространению методик и развивающих и коррекционных игр. В нашей же группе детям очень нравится игровое пособие </a:t>
            </a:r>
            <a:r>
              <a:rPr lang="ru-RU" sz="1100" dirty="0" err="1">
                <a:latin typeface="Times New Roman" pitchFamily="18" charset="0"/>
                <a:cs typeface="Times New Roman" pitchFamily="18" charset="0"/>
              </a:rPr>
              <a:t>В.В.Воскобовича</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Коврограф</a:t>
            </a:r>
            <a:r>
              <a:rPr lang="ru-RU" sz="1100" dirty="0">
                <a:latin typeface="Times New Roman" pitchFamily="18" charset="0"/>
                <a:cs typeface="Times New Roman" pitchFamily="18" charset="0"/>
              </a:rPr>
              <a:t> Ларчик». Это пособие предоставляет огромный простор для творческой деятельности и  является универсальным так как: способствует сенсорному развитию, развитию психических процессов (память, внимание, мышление, воображение). Так же развивает математические, речевые, экологические предпосылки у детей от двух лет и старше. С помощью этого игрового пособия наши дети любят играть в такие игры, как «Сказочные лабиринты», «</a:t>
            </a:r>
            <a:r>
              <a:rPr lang="ru-RU" sz="1100" dirty="0" err="1">
                <a:latin typeface="Times New Roman" pitchFamily="18" charset="0"/>
                <a:cs typeface="Times New Roman" pitchFamily="18" charset="0"/>
              </a:rPr>
              <a:t>Веревочины</a:t>
            </a:r>
            <a:r>
              <a:rPr lang="ru-RU" sz="1100" dirty="0">
                <a:latin typeface="Times New Roman" pitchFamily="18" charset="0"/>
                <a:cs typeface="Times New Roman" pitchFamily="18" charset="0"/>
              </a:rPr>
              <a:t> сказки». Также любят создавать свои сюжеты и сочинять по ним рассказы. Моделировать буквы с помощью веревочных сказок. Составлять предложения, называть местоположения героев на </a:t>
            </a:r>
            <a:r>
              <a:rPr lang="ru-RU" sz="1100" dirty="0" err="1">
                <a:latin typeface="Times New Roman" pitchFamily="18" charset="0"/>
                <a:cs typeface="Times New Roman" pitchFamily="18" charset="0"/>
              </a:rPr>
              <a:t>коврографе</a:t>
            </a:r>
            <a:r>
              <a:rPr lang="ru-RU" sz="1100" dirty="0">
                <a:latin typeface="Times New Roman" pitchFamily="18" charset="0"/>
                <a:cs typeface="Times New Roman" pitchFamily="18" charset="0"/>
              </a:rPr>
              <a:t>, раскладывать дорожки, решать проблемные ситуации.</a:t>
            </a:r>
          </a:p>
          <a:p>
            <a:pPr algn="just"/>
            <a:r>
              <a:rPr lang="ru-RU" sz="1100" dirty="0">
                <a:latin typeface="Times New Roman" pitchFamily="18" charset="0"/>
                <a:cs typeface="Times New Roman" pitchFamily="18" charset="0"/>
              </a:rPr>
              <a:t> </a:t>
            </a:r>
          </a:p>
          <a:p>
            <a:pPr algn="just" fontAlgn="t"/>
            <a:endParaRPr lang="ru-RU" sz="1100" dirty="0">
              <a:latin typeface="Times New Roman" pitchFamily="18" charset="0"/>
              <a:cs typeface="Times New Roman" pitchFamily="18" charset="0"/>
            </a:endParaRPr>
          </a:p>
          <a:p>
            <a:pPr algn="just"/>
            <a:endParaRPr lang="ru-RU" sz="1100" dirty="0">
              <a:latin typeface="Times New Roman" pitchFamily="18" charset="0"/>
              <a:cs typeface="Times New Roman" pitchFamily="18" charset="0"/>
            </a:endParaRPr>
          </a:p>
          <a:p>
            <a:endParaRPr lang="ru-RU" dirty="0"/>
          </a:p>
        </p:txBody>
      </p:sp>
      <p:pic>
        <p:nvPicPr>
          <p:cNvPr id="7" name="Рисунок 6"/>
          <p:cNvPicPr/>
          <p:nvPr/>
        </p:nvPicPr>
        <p:blipFill rotWithShape="1">
          <a:blip r:embed="rId3" cstate="print">
            <a:extLst>
              <a:ext uri="{28A0092B-C50C-407E-A947-70E740481C1C}">
                <a14:useLocalDpi xmlns:a14="http://schemas.microsoft.com/office/drawing/2010/main" val="0"/>
              </a:ext>
            </a:extLst>
          </a:blip>
          <a:srcRect b="8634"/>
          <a:stretch/>
        </p:blipFill>
        <p:spPr bwMode="auto">
          <a:xfrm>
            <a:off x="4752453" y="4619515"/>
            <a:ext cx="2154132" cy="1248630"/>
          </a:xfrm>
          <a:prstGeom prst="rect">
            <a:avLst/>
          </a:prstGeom>
          <a:ln>
            <a:noFill/>
          </a:ln>
          <a:effectLst>
            <a:softEdge rad="112500"/>
          </a:effectLst>
          <a:extLst>
            <a:ext uri="{53640926-AAD7-44D8-BBD7-CCE9431645EC}">
              <a14:shadowObscured xmlns:a14="http://schemas.microsoft.com/office/drawing/2010/main"/>
            </a:ext>
          </a:extLst>
        </p:spPr>
      </p:pic>
      <p:sp>
        <p:nvSpPr>
          <p:cNvPr id="8" name="TextBox 7"/>
          <p:cNvSpPr txBox="1"/>
          <p:nvPr/>
        </p:nvSpPr>
        <p:spPr>
          <a:xfrm>
            <a:off x="23286" y="4572000"/>
            <a:ext cx="4797152" cy="1615827"/>
          </a:xfrm>
          <a:prstGeom prst="rect">
            <a:avLst/>
          </a:prstGeom>
          <a:noFill/>
        </p:spPr>
        <p:txBody>
          <a:bodyPr wrap="square" rtlCol="0">
            <a:spAutoFit/>
          </a:bodyPr>
          <a:lstStyle/>
          <a:p>
            <a:pPr algn="just"/>
            <a:r>
              <a:rPr lang="ru-RU" sz="1100" dirty="0">
                <a:latin typeface="Times New Roman" pitchFamily="18" charset="0"/>
                <a:cs typeface="Times New Roman" pitchFamily="18" charset="0"/>
              </a:rPr>
              <a:t>      Дома можно и нужно создавать развивающую среду, и не обязательно в виде </a:t>
            </a:r>
            <a:r>
              <a:rPr lang="ru-RU" sz="1100" dirty="0" err="1">
                <a:latin typeface="Times New Roman" pitchFamily="18" charset="0"/>
                <a:cs typeface="Times New Roman" pitchFamily="18" charset="0"/>
              </a:rPr>
              <a:t>Коврографа</a:t>
            </a:r>
            <a:r>
              <a:rPr lang="ru-RU" sz="1100" dirty="0">
                <a:latin typeface="Times New Roman" pitchFamily="18" charset="0"/>
                <a:cs typeface="Times New Roman" pitchFamily="18" charset="0"/>
              </a:rPr>
              <a:t> Ларчик. Можно ли играть в эти игры без авторских сказок? Конечно, можно. Взрослым просто нужно придумать свой способ привлечь внимание ребенка к игре. Сегодня с логотипом «Развивающие игры </a:t>
            </a:r>
            <a:r>
              <a:rPr lang="ru-RU" sz="1100" dirty="0" err="1">
                <a:latin typeface="Times New Roman" pitchFamily="18" charset="0"/>
                <a:cs typeface="Times New Roman" pitchFamily="18" charset="0"/>
              </a:rPr>
              <a:t>Воскобовича</a:t>
            </a:r>
            <a:r>
              <a:rPr lang="ru-RU" sz="1100" dirty="0">
                <a:latin typeface="Times New Roman" pitchFamily="18" charset="0"/>
                <a:cs typeface="Times New Roman" pitchFamily="18" charset="0"/>
              </a:rPr>
              <a:t>» предлагаются десятки игр, пособий, игровых развивающих комплексов.  Самые популярные игры </a:t>
            </a:r>
            <a:r>
              <a:rPr lang="ru-RU" sz="1100" dirty="0" err="1">
                <a:latin typeface="Times New Roman" pitchFamily="18" charset="0"/>
                <a:cs typeface="Times New Roman" pitchFamily="18" charset="0"/>
              </a:rPr>
              <a:t>Воскобовича</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Геоконт</a:t>
            </a:r>
            <a:r>
              <a:rPr lang="ru-RU" sz="1100" dirty="0">
                <a:latin typeface="Times New Roman" pitchFamily="18" charset="0"/>
                <a:cs typeface="Times New Roman" pitchFamily="18" charset="0"/>
              </a:rPr>
              <a:t>»; «Квадрат </a:t>
            </a:r>
            <a:r>
              <a:rPr lang="ru-RU" sz="1100" dirty="0" err="1">
                <a:latin typeface="Times New Roman" pitchFamily="18" charset="0"/>
                <a:cs typeface="Times New Roman" pitchFamily="18" charset="0"/>
              </a:rPr>
              <a:t>Воскобовича</a:t>
            </a:r>
            <a:r>
              <a:rPr lang="ru-RU" sz="1100" dirty="0">
                <a:latin typeface="Times New Roman" pitchFamily="18" charset="0"/>
                <a:cs typeface="Times New Roman" pitchFamily="18" charset="0"/>
              </a:rPr>
              <a:t>» или «Игровой квадрат»; «Кораблик «Брызг»; «Прозрачный квадрат </a:t>
            </a:r>
            <a:r>
              <a:rPr lang="ru-RU" sz="1100" dirty="0" err="1">
                <a:latin typeface="Times New Roman" pitchFamily="18" charset="0"/>
                <a:cs typeface="Times New Roman" pitchFamily="18" charset="0"/>
              </a:rPr>
              <a:t>Воскобовича</a:t>
            </a:r>
            <a:r>
              <a:rPr lang="ru-RU" sz="1100" dirty="0">
                <a:latin typeface="Times New Roman" pitchFamily="18" charset="0"/>
                <a:cs typeface="Times New Roman" pitchFamily="18" charset="0"/>
              </a:rPr>
              <a:t>» и т.д. </a:t>
            </a:r>
          </a:p>
          <a:p>
            <a:endParaRPr lang="ru-RU" sz="1100" dirty="0"/>
          </a:p>
        </p:txBody>
      </p:sp>
      <p:sp>
        <p:nvSpPr>
          <p:cNvPr id="9" name="TextBox 8"/>
          <p:cNvSpPr txBox="1"/>
          <p:nvPr/>
        </p:nvSpPr>
        <p:spPr>
          <a:xfrm>
            <a:off x="885297" y="5749215"/>
            <a:ext cx="6021288" cy="261610"/>
          </a:xfrm>
          <a:prstGeom prst="rect">
            <a:avLst/>
          </a:prstGeom>
          <a:noFill/>
        </p:spPr>
        <p:txBody>
          <a:bodyPr wrap="square" rtlCol="0">
            <a:spAutoFit/>
          </a:bodyPr>
          <a:lstStyle/>
          <a:p>
            <a:pPr algn="r"/>
            <a:r>
              <a:rPr lang="ru-RU" sz="1100" i="1" dirty="0">
                <a:latin typeface="Times New Roman" pitchFamily="18" charset="0"/>
                <a:cs typeface="Times New Roman" pitchFamily="18" charset="0"/>
              </a:rPr>
              <a:t>Воспитатель подготовительной группы №1. Фадеева С.В.</a:t>
            </a:r>
          </a:p>
        </p:txBody>
      </p:sp>
      <p:cxnSp>
        <p:nvCxnSpPr>
          <p:cNvPr id="10" name="Прямая соединительная линия 9"/>
          <p:cNvCxnSpPr/>
          <p:nvPr/>
        </p:nvCxnSpPr>
        <p:spPr>
          <a:xfrm>
            <a:off x="61783" y="6010825"/>
            <a:ext cx="6632222" cy="0"/>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078" y="6013609"/>
            <a:ext cx="6902507" cy="3447098"/>
          </a:xfrm>
          <a:prstGeom prst="rect">
            <a:avLst/>
          </a:prstGeom>
          <a:noFill/>
        </p:spPr>
        <p:txBody>
          <a:bodyPr wrap="square" rtlCol="0">
            <a:spAutoFit/>
          </a:bodyPr>
          <a:lstStyle/>
          <a:p>
            <a:pPr algn="ctr"/>
            <a:r>
              <a:rPr lang="ru-RU" sz="1200" b="1" i="1" dirty="0">
                <a:latin typeface="Times New Roman" pitchFamily="18" charset="0"/>
                <a:cs typeface="Times New Roman" pitchFamily="18" charset="0"/>
              </a:rPr>
              <a:t>Советы учителя-дефектолога «Говорим правильно»</a:t>
            </a:r>
            <a:endParaRPr lang="ru-RU" sz="1200" dirty="0">
              <a:latin typeface="Times New Roman" pitchFamily="18" charset="0"/>
              <a:cs typeface="Times New Roman" pitchFamily="18" charset="0"/>
            </a:endParaRPr>
          </a:p>
          <a:p>
            <a:pPr algn="just"/>
            <a:r>
              <a:rPr lang="ru-RU" sz="800" b="1" i="1" dirty="0">
                <a:effectLst>
                  <a:outerShdw blurRad="38100" dist="38100" dir="2700000" algn="tl">
                    <a:srgbClr val="000000">
                      <a:alpha val="43137"/>
                    </a:srgbClr>
                  </a:outerShdw>
                </a:effectLst>
                <a:latin typeface="Times New Roman" pitchFamily="18" charset="0"/>
                <a:cs typeface="Times New Roman" pitchFamily="18" charset="0"/>
              </a:rPr>
              <a:t>НАЧНЕМ С ВАС:</a:t>
            </a:r>
            <a:r>
              <a:rPr lang="ru-RU" sz="800" i="1" dirty="0">
                <a:effectLst>
                  <a:outerShdw blurRad="38100" dist="38100" dir="2700000" algn="tl">
                    <a:srgbClr val="000000">
                      <a:alpha val="43137"/>
                    </a:srgbClr>
                  </a:outerShdw>
                </a:effectLst>
                <a:latin typeface="Times New Roman" pitchFamily="18" charset="0"/>
                <a:cs typeface="Times New Roman" pitchFamily="18" charset="0"/>
              </a:rPr>
              <a:t> </a:t>
            </a:r>
            <a:r>
              <a:rPr lang="ru-RU" sz="1000" dirty="0">
                <a:latin typeface="Times New Roman" pitchFamily="18" charset="0"/>
                <a:cs typeface="Times New Roman" pitchFamily="18" charset="0"/>
              </a:rPr>
              <a:t>Даже если вы молчаливы от природы – все равно говорите с ребенком. Сопровождайте свои действия словами.</a:t>
            </a:r>
          </a:p>
          <a:p>
            <a:pPr algn="just"/>
            <a:r>
              <a:rPr lang="ru-RU" sz="800" b="1" i="1" dirty="0">
                <a:effectLst>
                  <a:outerShdw blurRad="38100" dist="38100" dir="2700000" algn="tl">
                    <a:srgbClr val="000000">
                      <a:alpha val="43137"/>
                    </a:srgbClr>
                  </a:outerShdw>
                </a:effectLst>
                <a:latin typeface="Times New Roman" pitchFamily="18" charset="0"/>
                <a:cs typeface="Times New Roman" pitchFamily="18" charset="0"/>
              </a:rPr>
              <a:t>ГОВОРИТЕ ЧЕТКО: </a:t>
            </a:r>
            <a:r>
              <a:rPr lang="ru-RU" sz="1000" dirty="0">
                <a:latin typeface="Times New Roman" pitchFamily="18" charset="0"/>
                <a:cs typeface="Times New Roman" pitchFamily="18" charset="0"/>
              </a:rPr>
              <a:t>Просто, внятно, проговаривая каждое слово, каждую фразу. Не сюсюкайтесь и не умиляйтесь, переговаривая, неправильно сказанное слово. Разговаривайте, как со взрослыми, не забывайте о выразительности речи.</a:t>
            </a:r>
          </a:p>
          <a:p>
            <a:pPr algn="just"/>
            <a:r>
              <a:rPr lang="ru-RU" sz="800" b="1" i="1" dirty="0">
                <a:effectLst>
                  <a:outerShdw blurRad="38100" dist="38100" dir="2700000" algn="tl">
                    <a:srgbClr val="000000">
                      <a:alpha val="43137"/>
                    </a:srgbClr>
                  </a:outerShdw>
                </a:effectLst>
                <a:latin typeface="Times New Roman" pitchFamily="18" charset="0"/>
                <a:cs typeface="Times New Roman" pitchFamily="18" charset="0"/>
              </a:rPr>
              <a:t>ОЧЕНЬ ВАЖНО:</a:t>
            </a:r>
            <a:r>
              <a:rPr lang="ru-RU" sz="1000" b="1" i="1" dirty="0">
                <a:effectLst>
                  <a:outerShdw blurRad="38100" dist="38100" dir="2700000" algn="tl">
                    <a:srgbClr val="000000">
                      <a:alpha val="43137"/>
                    </a:srgbClr>
                  </a:outerShdw>
                </a:effectLst>
                <a:latin typeface="Times New Roman" pitchFamily="18" charset="0"/>
                <a:cs typeface="Times New Roman" pitchFamily="18" charset="0"/>
              </a:rPr>
              <a:t> </a:t>
            </a:r>
            <a:r>
              <a:rPr lang="ru-RU" sz="1000" i="1" dirty="0">
                <a:effectLst>
                  <a:outerShdw blurRad="38100" dist="38100" dir="2700000" algn="tl">
                    <a:srgbClr val="000000">
                      <a:alpha val="43137"/>
                    </a:srgbClr>
                  </a:outerShdw>
                </a:effectLst>
                <a:latin typeface="Times New Roman" pitchFamily="18" charset="0"/>
                <a:cs typeface="Times New Roman" pitchFamily="18" charset="0"/>
              </a:rPr>
              <a:t> </a:t>
            </a:r>
            <a:r>
              <a:rPr lang="ru-RU" sz="1000" dirty="0">
                <a:latin typeface="Times New Roman" pitchFamily="18" charset="0"/>
                <a:cs typeface="Times New Roman" pitchFamily="18" charset="0"/>
              </a:rPr>
              <a:t>Хорошее настроение. Старайтесь произносить новое слово в эмоционально благоприятной ситуации. Психологи заметили: в таких условиях ребенок обучается и впитывает новую информацию в 10 раз лучше, чем в нейтральных или не благоприятных.</a:t>
            </a:r>
          </a:p>
          <a:p>
            <a:pPr algn="just"/>
            <a:r>
              <a:rPr lang="ru-RU" sz="800" b="1" i="1" dirty="0">
                <a:effectLst>
                  <a:outerShdw blurRad="38100" dist="38100" dir="2700000" algn="tl">
                    <a:srgbClr val="000000">
                      <a:alpha val="43137"/>
                    </a:srgbClr>
                  </a:outerShdw>
                </a:effectLst>
                <a:latin typeface="Times New Roman" pitchFamily="18" charset="0"/>
                <a:cs typeface="Times New Roman" pitchFamily="18" charset="0"/>
              </a:rPr>
              <a:t>ЧИТАЙТЕ, ЧИТАЙТЕ, ЧИТАЙТЕ…</a:t>
            </a:r>
            <a:r>
              <a:rPr lang="ru-RU" sz="800" i="1" dirty="0">
                <a:effectLst>
                  <a:outerShdw blurRad="38100" dist="38100" dir="2700000" algn="tl">
                    <a:srgbClr val="000000">
                      <a:alpha val="43137"/>
                    </a:srgbClr>
                  </a:outerShdw>
                </a:effectLst>
                <a:latin typeface="Times New Roman" pitchFamily="18" charset="0"/>
                <a:cs typeface="Times New Roman" pitchFamily="18" charset="0"/>
              </a:rPr>
              <a:t> </a:t>
            </a:r>
            <a:r>
              <a:rPr lang="ru-RU" sz="1000" dirty="0">
                <a:latin typeface="Times New Roman" pitchFamily="18" charset="0"/>
                <a:cs typeface="Times New Roman" pitchFamily="18" charset="0"/>
              </a:rPr>
              <a:t>короткие стихи, рассказы и сказки. Перечитывайте их много раз – не бойтесь, что это надоест ребенку. Дети гораздо лучше воспринимают текст, который много раз уже слышали: он еще раз пополняет пассив и затем выдает их в активной речи</a:t>
            </a:r>
          </a:p>
          <a:p>
            <a:pPr algn="just"/>
            <a:r>
              <a:rPr lang="ru-RU" sz="800" b="1" i="1" dirty="0">
                <a:effectLst>
                  <a:outerShdw blurRad="38100" dist="38100" dir="2700000" algn="tl">
                    <a:srgbClr val="000000">
                      <a:alpha val="43137"/>
                    </a:srgbClr>
                  </a:outerShdw>
                </a:effectLst>
                <a:latin typeface="Times New Roman" pitchFamily="18" charset="0"/>
                <a:cs typeface="Times New Roman" pitchFamily="18" charset="0"/>
              </a:rPr>
              <a:t>ПАЛЬЧИКИ ПОМОГАЮТ В РЕЧИ:</a:t>
            </a:r>
            <a:r>
              <a:rPr lang="ru-RU" sz="800" i="1" dirty="0">
                <a:effectLst>
                  <a:outerShdw blurRad="38100" dist="38100" dir="2700000" algn="tl">
                    <a:srgbClr val="000000">
                      <a:alpha val="43137"/>
                    </a:srgbClr>
                  </a:outerShdw>
                </a:effectLst>
                <a:latin typeface="Times New Roman" pitchFamily="18" charset="0"/>
                <a:cs typeface="Times New Roman" pitchFamily="18" charset="0"/>
              </a:rPr>
              <a:t> </a:t>
            </a:r>
            <a:r>
              <a:rPr lang="ru-RU" sz="1000" dirty="0">
                <a:latin typeface="Times New Roman" pitchFamily="18" charset="0"/>
                <a:cs typeface="Times New Roman" pitchFamily="18" charset="0"/>
              </a:rPr>
              <a:t>Обратите внимание на развитие мелкой моторики – точных движений руки, пальцев руки. Моторика тесно связана с развитием речи. Лепка, рисование, «пальчиковый театр», игры с мелкими предметами – все это поможет речи, а в будущем письму.</a:t>
            </a:r>
          </a:p>
          <a:p>
            <a:pPr algn="just"/>
            <a:r>
              <a:rPr lang="ru-RU" sz="800" b="1" i="1" dirty="0">
                <a:effectLst>
                  <a:outerShdw blurRad="38100" dist="38100" dir="2700000" algn="tl">
                    <a:srgbClr val="000000">
                      <a:alpha val="43137"/>
                    </a:srgbClr>
                  </a:outerShdw>
                </a:effectLst>
                <a:latin typeface="Times New Roman" pitchFamily="18" charset="0"/>
                <a:cs typeface="Times New Roman" pitchFamily="18" charset="0"/>
              </a:rPr>
              <a:t>БУДЬТЕ ТЕРПЕЛИВЫ, СНИСХОДИТЕЛЬНЫ И … ОСТОРОЖНЫ. </a:t>
            </a:r>
            <a:r>
              <a:rPr lang="ru-RU" sz="1000" dirty="0">
                <a:latin typeface="Times New Roman" pitchFamily="18" charset="0"/>
                <a:cs typeface="Times New Roman" pitchFamily="18" charset="0"/>
              </a:rPr>
              <a:t>  Если ваш ребенок неверно произносит какой-либо звук, никогда не смейтесь, не повторяйте за ним, не правильное произношение слова.</a:t>
            </a:r>
          </a:p>
          <a:p>
            <a:pPr algn="just"/>
            <a:r>
              <a:rPr lang="ru-RU" sz="1000" dirty="0">
                <a:latin typeface="Times New Roman" pitchFamily="18" charset="0"/>
                <a:cs typeface="Times New Roman" pitchFamily="18" charset="0"/>
              </a:rPr>
              <a:t>     Повторяйте слова правильно.</a:t>
            </a:r>
          </a:p>
          <a:p>
            <a:pPr algn="just"/>
            <a:r>
              <a:rPr lang="ru-RU" sz="1000" b="1" i="1" dirty="0">
                <a:effectLst>
                  <a:outerShdw blurRad="38100" dist="38100" dir="2700000" algn="tl">
                    <a:srgbClr val="000000">
                      <a:alpha val="43137"/>
                    </a:srgbClr>
                  </a:outerShdw>
                </a:effectLst>
                <a:latin typeface="Times New Roman" pitchFamily="18" charset="0"/>
                <a:cs typeface="Times New Roman" pitchFamily="18" charset="0"/>
              </a:rPr>
              <a:t>ТОЛЬКО ВЫ!   </a:t>
            </a:r>
            <a:r>
              <a:rPr lang="ru-RU" sz="1000" dirty="0">
                <a:latin typeface="Times New Roman" pitchFamily="18" charset="0"/>
                <a:cs typeface="Times New Roman" pitchFamily="18" charset="0"/>
              </a:rPr>
              <a:t>Помните: только Вы и Ваша вера в его силы и способности помогут ему развиваться гармонично. Не забывайте активно радоваться его успехам, чаще хвалите своего ребенка.</a:t>
            </a:r>
          </a:p>
          <a:p>
            <a:endParaRPr lang="ru-RU" dirty="0"/>
          </a:p>
        </p:txBody>
      </p:sp>
      <p:sp>
        <p:nvSpPr>
          <p:cNvPr id="12" name="TextBox 11"/>
          <p:cNvSpPr txBox="1"/>
          <p:nvPr/>
        </p:nvSpPr>
        <p:spPr>
          <a:xfrm>
            <a:off x="4149080" y="8866991"/>
            <a:ext cx="2757505" cy="530915"/>
          </a:xfrm>
          <a:prstGeom prst="rect">
            <a:avLst/>
          </a:prstGeom>
          <a:noFill/>
        </p:spPr>
        <p:txBody>
          <a:bodyPr wrap="square" rtlCol="0">
            <a:spAutoFit/>
          </a:bodyPr>
          <a:lstStyle/>
          <a:p>
            <a:pPr algn="r"/>
            <a:r>
              <a:rPr lang="ru-RU" sz="1050" i="1" dirty="0">
                <a:latin typeface="Times New Roman" pitchFamily="18" charset="0"/>
                <a:cs typeface="Times New Roman" pitchFamily="18" charset="0"/>
              </a:rPr>
              <a:t>Учитель-дефектолог </a:t>
            </a:r>
            <a:r>
              <a:rPr lang="ru-RU" sz="1050" i="1" dirty="0" err="1">
                <a:latin typeface="Times New Roman" pitchFamily="18" charset="0"/>
                <a:cs typeface="Times New Roman" pitchFamily="18" charset="0"/>
              </a:rPr>
              <a:t>Музипова</a:t>
            </a:r>
            <a:r>
              <a:rPr lang="ru-RU" sz="1050" i="1" dirty="0">
                <a:latin typeface="Times New Roman" pitchFamily="18" charset="0"/>
                <a:cs typeface="Times New Roman" pitchFamily="18" charset="0"/>
              </a:rPr>
              <a:t> С.Р.</a:t>
            </a:r>
          </a:p>
          <a:p>
            <a:endParaRPr lang="ru-RU" dirty="0"/>
          </a:p>
        </p:txBody>
      </p:sp>
    </p:spTree>
    <p:extLst>
      <p:ext uri="{BB962C8B-B14F-4D97-AF65-F5344CB8AC3E}">
        <p14:creationId xmlns:p14="http://schemas.microsoft.com/office/powerpoint/2010/main" val="26583994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2090</TotalTime>
  <Words>2431</Words>
  <Application>Microsoft Office PowerPoint</Application>
  <PresentationFormat>Экран (4:3)</PresentationFormat>
  <Paragraphs>53</Paragraphs>
  <Slides>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vt:i4>
      </vt:variant>
    </vt:vector>
  </HeadingPairs>
  <TitlesOfParts>
    <vt:vector size="8" baseType="lpstr">
      <vt:lpstr>Arial</vt:lpstr>
      <vt:lpstr>Calibri</vt:lpstr>
      <vt:lpstr>Times New Roman</vt:lpstr>
      <vt:lpstr>Office Theme</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Рамиля</dc:creator>
  <cp:lastModifiedBy>Matrix</cp:lastModifiedBy>
  <cp:revision>189</cp:revision>
  <cp:lastPrinted>2022-10-10T08:05:18Z</cp:lastPrinted>
  <dcterms:modified xsi:type="dcterms:W3CDTF">2022-10-10T08:10:03Z</dcterms:modified>
</cp:coreProperties>
</file>